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1_C6D7E60E.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5"/>
  </p:notesMasterIdLst>
  <p:sldIdLst>
    <p:sldId id="317" r:id="rId5"/>
    <p:sldId id="376" r:id="rId6"/>
    <p:sldId id="257" r:id="rId7"/>
    <p:sldId id="331" r:id="rId8"/>
    <p:sldId id="258" r:id="rId9"/>
    <p:sldId id="377" r:id="rId10"/>
    <p:sldId id="384" r:id="rId11"/>
    <p:sldId id="381" r:id="rId12"/>
    <p:sldId id="339" r:id="rId13"/>
    <p:sldId id="356" r:id="rId14"/>
    <p:sldId id="351" r:id="rId15"/>
    <p:sldId id="353" r:id="rId16"/>
    <p:sldId id="354" r:id="rId17"/>
    <p:sldId id="355" r:id="rId18"/>
    <p:sldId id="352" r:id="rId19"/>
    <p:sldId id="319" r:id="rId20"/>
    <p:sldId id="359" r:id="rId21"/>
    <p:sldId id="363" r:id="rId22"/>
    <p:sldId id="358" r:id="rId23"/>
    <p:sldId id="361" r:id="rId24"/>
    <p:sldId id="360" r:id="rId25"/>
    <p:sldId id="357" r:id="rId26"/>
    <p:sldId id="362" r:id="rId27"/>
    <p:sldId id="349" r:id="rId28"/>
    <p:sldId id="350" r:id="rId29"/>
    <p:sldId id="321" r:id="rId30"/>
    <p:sldId id="259" r:id="rId31"/>
    <p:sldId id="343" r:id="rId32"/>
    <p:sldId id="260" r:id="rId33"/>
    <p:sldId id="344" r:id="rId34"/>
    <p:sldId id="327" r:id="rId35"/>
    <p:sldId id="261" r:id="rId36"/>
    <p:sldId id="342" r:id="rId37"/>
    <p:sldId id="263" r:id="rId38"/>
    <p:sldId id="262" r:id="rId39"/>
    <p:sldId id="371" r:id="rId40"/>
    <p:sldId id="337" r:id="rId41"/>
    <p:sldId id="372" r:id="rId42"/>
    <p:sldId id="264" r:id="rId43"/>
    <p:sldId id="345" r:id="rId44"/>
    <p:sldId id="365" r:id="rId45"/>
    <p:sldId id="347" r:id="rId46"/>
    <p:sldId id="373" r:id="rId47"/>
    <p:sldId id="366" r:id="rId48"/>
    <p:sldId id="382" r:id="rId49"/>
    <p:sldId id="278" r:id="rId50"/>
    <p:sldId id="336" r:id="rId51"/>
    <p:sldId id="368" r:id="rId52"/>
    <p:sldId id="370" r:id="rId53"/>
    <p:sldId id="341" r:id="rId54"/>
    <p:sldId id="367" r:id="rId55"/>
    <p:sldId id="364" r:id="rId56"/>
    <p:sldId id="369" r:id="rId57"/>
    <p:sldId id="378" r:id="rId58"/>
    <p:sldId id="324" r:id="rId59"/>
    <p:sldId id="269" r:id="rId60"/>
    <p:sldId id="334" r:id="rId61"/>
    <p:sldId id="379" r:id="rId62"/>
    <p:sldId id="380" r:id="rId63"/>
    <p:sldId id="32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5FC083-B49E-44B4-A9AF-53895B6D664B}" v="5" dt="2024-01-04T13:48:53.0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88837" autoAdjust="0"/>
  </p:normalViewPr>
  <p:slideViewPr>
    <p:cSldViewPr snapToGrid="0">
      <p:cViewPr varScale="1">
        <p:scale>
          <a:sx n="61" d="100"/>
          <a:sy n="61" d="100"/>
        </p:scale>
        <p:origin x="20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omments/modernComment_101_C6D7E60E.xml><?xml version="1.0" encoding="utf-8"?>
<p188:cmLst xmlns:a="http://schemas.openxmlformats.org/drawingml/2006/main" xmlns:r="http://schemas.openxmlformats.org/officeDocument/2006/relationships" xmlns:p188="http://schemas.microsoft.com/office/powerpoint/2018/8/main">
  <p188:cm id="{4E907DCA-3EFD-474F-87C8-F05B3E305C03}" authorId="{044B37B5-3429-AC38-B295-3F05774AED7C}" status="resolved" created="2021-08-05T14:38:01.957">
    <ac:deMkLst xmlns:ac="http://schemas.microsoft.com/office/drawing/2013/main/command">
      <pc:docMk xmlns:pc="http://schemas.microsoft.com/office/powerpoint/2013/main/command"/>
      <pc:sldMk xmlns:pc="http://schemas.microsoft.com/office/powerpoint/2013/main/command" cId="3336037902" sldId="257"/>
      <ac:spMk id="3" creationId="{43D8B206-583E-49AC-9C8A-FC11CB3F0278}"/>
    </ac:deMkLst>
    <p188:txBody>
      <a:bodyPr/>
      <a:lstStyle/>
      <a:p>
        <a:r>
          <a:rPr lang="en-US"/>
          <a:t>maybe this is too rude, but it drives me nuts how rude people act in meetings and training sessions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E9C2B-767B-4E7F-B9F5-0A77236D385A}" type="datetimeFigureOut">
              <a:rPr lang="en-US" smtClean="0"/>
              <a:t>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88DEA9-774B-49A6-ADC3-31EF9F704A9B}" type="slidenum">
              <a:rPr lang="en-US" smtClean="0"/>
              <a:t>‹#›</a:t>
            </a:fld>
            <a:endParaRPr lang="en-US"/>
          </a:p>
        </p:txBody>
      </p:sp>
    </p:spTree>
    <p:extLst>
      <p:ext uri="{BB962C8B-B14F-4D97-AF65-F5344CB8AC3E}">
        <p14:creationId xmlns:p14="http://schemas.microsoft.com/office/powerpoint/2010/main" val="792542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hudexchange.info/resource/3824/hmis-data-dictiona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youtu.be/C0f--OVw6Vc"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youtu.be/IREMIA6Z4m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webinar software does record if your active in the session or not. If you are not able to complete the session, we will ask you to register for another session.</a:t>
            </a:r>
          </a:p>
        </p:txBody>
      </p:sp>
      <p:sp>
        <p:nvSpPr>
          <p:cNvPr id="4" name="Slide Number Placeholder 3"/>
          <p:cNvSpPr>
            <a:spLocks noGrp="1"/>
          </p:cNvSpPr>
          <p:nvPr>
            <p:ph type="sldNum" sz="quarter" idx="5"/>
          </p:nvPr>
        </p:nvSpPr>
        <p:spPr/>
        <p:txBody>
          <a:bodyPr/>
          <a:lstStyle/>
          <a:p>
            <a:fld id="{3A834F43-6FA9-4BDC-A8EC-603DAB6C71B6}" type="slidenum">
              <a:rPr lang="en-US" smtClean="0"/>
              <a:t>3</a:t>
            </a:fld>
            <a:endParaRPr lang="en-US"/>
          </a:p>
        </p:txBody>
      </p:sp>
    </p:spTree>
    <p:extLst>
      <p:ext uri="{BB962C8B-B14F-4D97-AF65-F5344CB8AC3E}">
        <p14:creationId xmlns:p14="http://schemas.microsoft.com/office/powerpoint/2010/main" val="2617660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1"/>
                </a:solidFill>
              </a:rPr>
              <a:t>Poll question</a:t>
            </a:r>
            <a:r>
              <a:rPr lang="en-US" sz="1200" b="1">
                <a:solidFill>
                  <a:schemeClr val="accent1"/>
                </a:solidFill>
              </a:rPr>
              <a:t> What project type(s) do you enter for? </a:t>
            </a:r>
            <a:endParaRPr lang="en-US" sz="1200">
              <a:solidFill>
                <a:schemeClr val="accent1"/>
              </a:solidFill>
            </a:endParaRPr>
          </a:p>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5</a:t>
            </a:fld>
            <a:endParaRPr lang="en-US"/>
          </a:p>
        </p:txBody>
      </p:sp>
    </p:spTree>
    <p:extLst>
      <p:ext uri="{BB962C8B-B14F-4D97-AF65-F5344CB8AC3E}">
        <p14:creationId xmlns:p14="http://schemas.microsoft.com/office/powerpoint/2010/main" val="4255126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1"/>
                </a:solidFill>
              </a:rPr>
              <a:t>Poll question</a:t>
            </a:r>
            <a:r>
              <a:rPr lang="en-US" sz="1200" b="1">
                <a:solidFill>
                  <a:schemeClr val="accent1"/>
                </a:solidFill>
              </a:rPr>
              <a:t> What project type(s) do you enter for? </a:t>
            </a:r>
            <a:endParaRPr lang="en-US" sz="1200">
              <a:solidFill>
                <a:schemeClr val="accent1"/>
              </a:solidFill>
            </a:endParaRPr>
          </a:p>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6</a:t>
            </a:fld>
            <a:endParaRPr lang="en-US"/>
          </a:p>
        </p:txBody>
      </p:sp>
    </p:spTree>
    <p:extLst>
      <p:ext uri="{BB962C8B-B14F-4D97-AF65-F5344CB8AC3E}">
        <p14:creationId xmlns:p14="http://schemas.microsoft.com/office/powerpoint/2010/main" val="1705738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HMIS Data Standards - HUD Exchange</a:t>
            </a:r>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7</a:t>
            </a:fld>
            <a:endParaRPr lang="en-US"/>
          </a:p>
        </p:txBody>
      </p:sp>
    </p:spTree>
    <p:extLst>
      <p:ext uri="{BB962C8B-B14F-4D97-AF65-F5344CB8AC3E}">
        <p14:creationId xmlns:p14="http://schemas.microsoft.com/office/powerpoint/2010/main" val="479689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GoTo</a:t>
            </a:r>
            <a:r>
              <a:rPr lang="en-US" dirty="0"/>
              <a:t> next </a:t>
            </a:r>
            <a:r>
              <a:rPr lang="en-US" dirty="0" err="1"/>
              <a:t>preso</a:t>
            </a:r>
            <a:r>
              <a:rPr lang="en-US" dirty="0"/>
              <a:t>  </a:t>
            </a:r>
            <a:r>
              <a:rPr lang="en-US" sz="1200" dirty="0">
                <a:solidFill>
                  <a:schemeClr val="accent1"/>
                </a:solidFill>
              </a:rPr>
              <a:t>Poll question </a:t>
            </a:r>
            <a:r>
              <a:rPr lang="en-US" sz="1200" b="1" dirty="0">
                <a:solidFill>
                  <a:schemeClr val="accent1"/>
                </a:solidFill>
              </a:rPr>
              <a:t>Does your Agency require you to take training on Client Confidentiality, Privacy and Security?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chemeClr val="accent1"/>
              </a:solidFill>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Privacy and security training link: </a:t>
            </a:r>
            <a:r>
              <a:rPr lang="en-US" sz="1200" u="sng" kern="1200" dirty="0">
                <a:solidFill>
                  <a:schemeClr val="tx1"/>
                </a:solidFill>
                <a:effectLst/>
                <a:latin typeface="+mn-lt"/>
                <a:ea typeface="+mn-ea"/>
                <a:cs typeface="+mn-cs"/>
                <a:hlinkClick r:id="rId3"/>
              </a:rPr>
              <a:t>https://youtu.be/C0f--OVw6Vc</a:t>
            </a:r>
            <a:endParaRPr lang="en-US" sz="1200" u="sng"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lang="en-US" sz="1200" u="sng" kern="1200" dirty="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Back up link: </a:t>
            </a:r>
            <a:r>
              <a:rPr lang="en-US" sz="1200" kern="1200" dirty="0">
                <a:solidFill>
                  <a:schemeClr val="tx1"/>
                </a:solidFill>
                <a:effectLst/>
                <a:latin typeface="+mn-lt"/>
                <a:ea typeface="+mn-ea"/>
                <a:cs typeface="+mn-cs"/>
                <a:hlinkClick r:id="rId4"/>
              </a:rPr>
              <a:t>https://youtu.be/IREMIA6Z4ms</a:t>
            </a:r>
            <a:endParaRPr lang="en-US" sz="1200" u="none" kern="1200" dirty="0">
              <a:solidFill>
                <a:schemeClr val="tx1"/>
              </a:solidFill>
              <a:effectLst/>
              <a:latin typeface="+mn-lt"/>
              <a:ea typeface="+mn-ea"/>
              <a:cs typeface="+mn-cs"/>
            </a:endParaRPr>
          </a:p>
          <a:p>
            <a:pPr fontAlgn="base"/>
            <a:endParaRPr lang="en-US" dirty="0"/>
          </a:p>
        </p:txBody>
      </p:sp>
      <p:sp>
        <p:nvSpPr>
          <p:cNvPr id="4" name="Slide Number Placeholder 3"/>
          <p:cNvSpPr>
            <a:spLocks noGrp="1"/>
          </p:cNvSpPr>
          <p:nvPr>
            <p:ph type="sldNum" sz="quarter" idx="5"/>
          </p:nvPr>
        </p:nvSpPr>
        <p:spPr/>
        <p:txBody>
          <a:bodyPr/>
          <a:lstStyle/>
          <a:p>
            <a:fld id="{3A834F43-6FA9-4BDC-A8EC-603DAB6C71B6}" type="slidenum">
              <a:rPr lang="en-US" smtClean="0"/>
              <a:t>57</a:t>
            </a:fld>
            <a:endParaRPr lang="en-US"/>
          </a:p>
        </p:txBody>
      </p:sp>
    </p:spTree>
    <p:extLst>
      <p:ext uri="{BB962C8B-B14F-4D97-AF65-F5344CB8AC3E}">
        <p14:creationId xmlns:p14="http://schemas.microsoft.com/office/powerpoint/2010/main" val="1995647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58</a:t>
            </a:fld>
            <a:endParaRPr lang="en-US"/>
          </a:p>
        </p:txBody>
      </p:sp>
    </p:spTree>
    <p:extLst>
      <p:ext uri="{BB962C8B-B14F-4D97-AF65-F5344CB8AC3E}">
        <p14:creationId xmlns:p14="http://schemas.microsoft.com/office/powerpoint/2010/main" val="4167181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schemeClr val="accent1"/>
                </a:solidFill>
              </a:rPr>
              <a:t>Poll question  </a:t>
            </a:r>
            <a:r>
              <a:rPr lang="en-US" sz="1200" b="1">
                <a:solidFill>
                  <a:schemeClr val="accent1"/>
                </a:solidFill>
              </a:rPr>
              <a:t>Are you back from the break?</a:t>
            </a:r>
            <a:endParaRPr lang="en-US"/>
          </a:p>
        </p:txBody>
      </p:sp>
      <p:sp>
        <p:nvSpPr>
          <p:cNvPr id="4" name="Slide Number Placeholder 3"/>
          <p:cNvSpPr>
            <a:spLocks noGrp="1"/>
          </p:cNvSpPr>
          <p:nvPr>
            <p:ph type="sldNum" sz="quarter" idx="5"/>
          </p:nvPr>
        </p:nvSpPr>
        <p:spPr/>
        <p:txBody>
          <a:bodyPr/>
          <a:lstStyle/>
          <a:p>
            <a:fld id="{3A834F43-6FA9-4BDC-A8EC-603DAB6C71B6}" type="slidenum">
              <a:rPr lang="en-US" smtClean="0"/>
              <a:t>59</a:t>
            </a:fld>
            <a:endParaRPr lang="en-US"/>
          </a:p>
        </p:txBody>
      </p:sp>
    </p:spTree>
    <p:extLst>
      <p:ext uri="{BB962C8B-B14F-4D97-AF65-F5344CB8AC3E}">
        <p14:creationId xmlns:p14="http://schemas.microsoft.com/office/powerpoint/2010/main" val="25485405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60236" y="2025946"/>
            <a:ext cx="9144000" cy="2387600"/>
          </a:xfrm>
        </p:spPr>
        <p:txBody>
          <a:bodyPr anchor="b"/>
          <a:lstStyle>
            <a:lvl1pPr algn="ctr">
              <a:defRPr sz="6000">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2660236" y="450562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583899" y="6356350"/>
            <a:ext cx="2743200" cy="365125"/>
          </a:xfrm>
        </p:spPr>
        <p:txBody>
          <a:bodyPr/>
          <a:lstStyle/>
          <a:p>
            <a:fld id="{B37DA4C9-2699-4376-B977-BC6510779A65}" type="datetime1">
              <a:rPr lang="en-US" smtClean="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E76BD-9833-4B06-A05B-0BF700E72BCD}" type="slidenum">
              <a:rPr lang="en-US" smtClean="0"/>
              <a:t>‹#›</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54" y="148791"/>
            <a:ext cx="3210340" cy="1688468"/>
          </a:xfrm>
          <a:prstGeom prst="rect">
            <a:avLst/>
          </a:prstGeom>
        </p:spPr>
      </p:pic>
      <p:cxnSp>
        <p:nvCxnSpPr>
          <p:cNvPr id="9" name="Straight Connector 8"/>
          <p:cNvCxnSpPr/>
          <p:nvPr/>
        </p:nvCxnSpPr>
        <p:spPr>
          <a:xfrm>
            <a:off x="-27051" y="1920781"/>
            <a:ext cx="12252960" cy="21643"/>
          </a:xfrm>
          <a:prstGeom prst="line">
            <a:avLst/>
          </a:prstGeom>
          <a:ln w="38100"/>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3327099" y="925133"/>
            <a:ext cx="8538006" cy="523220"/>
          </a:xfrm>
          <a:prstGeom prst="rect">
            <a:avLst/>
          </a:prstGeom>
          <a:noFill/>
        </p:spPr>
        <p:txBody>
          <a:bodyPr wrap="square" rtlCol="0">
            <a:spAutoFit/>
          </a:bodyPr>
          <a:lstStyle/>
          <a:p>
            <a:pPr algn="r"/>
            <a:r>
              <a:rPr lang="en-US" sz="2800" b="1" dirty="0">
                <a:solidFill>
                  <a:schemeClr val="accent1"/>
                </a:solidFill>
              </a:rPr>
              <a:t>Massachusetts Balance</a:t>
            </a:r>
            <a:r>
              <a:rPr lang="en-US" sz="2800" b="1" baseline="0" dirty="0">
                <a:solidFill>
                  <a:schemeClr val="accent1"/>
                </a:solidFill>
              </a:rPr>
              <a:t> of State</a:t>
            </a:r>
            <a:endParaRPr lang="en-US" sz="2800" b="1" dirty="0">
              <a:solidFill>
                <a:schemeClr val="accent1"/>
              </a:solidFill>
            </a:endParaRPr>
          </a:p>
        </p:txBody>
      </p:sp>
      <p:sp>
        <p:nvSpPr>
          <p:cNvPr id="11" name="TextBox 10"/>
          <p:cNvSpPr txBox="1"/>
          <p:nvPr/>
        </p:nvSpPr>
        <p:spPr>
          <a:xfrm>
            <a:off x="7763831" y="1388556"/>
            <a:ext cx="4101274" cy="523220"/>
          </a:xfrm>
          <a:prstGeom prst="rect">
            <a:avLst/>
          </a:prstGeom>
          <a:noFill/>
        </p:spPr>
        <p:txBody>
          <a:bodyPr wrap="square" rtlCol="0">
            <a:spAutoFit/>
          </a:bodyPr>
          <a:lstStyle/>
          <a:p>
            <a:pPr algn="r"/>
            <a:r>
              <a:rPr lang="en-US" sz="2800" b="1" dirty="0">
                <a:solidFill>
                  <a:schemeClr val="accent1"/>
                </a:solidFill>
              </a:rPr>
              <a:t>Continuum of Care</a:t>
            </a:r>
          </a:p>
        </p:txBody>
      </p:sp>
    </p:spTree>
    <p:extLst>
      <p:ext uri="{BB962C8B-B14F-4D97-AF65-F5344CB8AC3E}">
        <p14:creationId xmlns:p14="http://schemas.microsoft.com/office/powerpoint/2010/main" val="4036108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2CF36-3D6B-4A59-9118-BAC2AE837BD9}" type="datetime1">
              <a:rPr lang="en-US" smtClean="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1980449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AAFBD1E-3B62-4521-9E31-9250FB20F896}" type="datetime1">
              <a:rPr lang="en-US" smtClean="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331817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6D53A3-E61C-487A-A269-1EB22DCFD559}" type="datetime1">
              <a:rPr lang="en-US" smtClean="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1634992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12FE61-083F-4C93-8256-E0346E1CCAB9}" type="datetime1">
              <a:rPr lang="en-US" smtClean="0"/>
              <a:t>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266625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DD7F0A-BEF8-4E79-8E8F-0A1798FEBB70}" type="datetime1">
              <a:rPr lang="en-US" smtClean="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328841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1FBD23-42A5-49E6-8AAB-2685219A26CE}" type="datetime1">
              <a:rPr lang="en-US" smtClean="0"/>
              <a:t>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1366275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B16664-9A59-4BEF-A131-E52F2BD423E3}" type="datetime1">
              <a:rPr lang="en-US" smtClean="0"/>
              <a:t>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228413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0A142A-F511-4CC9-9C76-D5D645D38D15}" type="datetime1">
              <a:rPr lang="en-US" smtClean="0"/>
              <a:t>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760491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DE5127-B455-4F0B-B8E0-16B5AAD1271B}" type="datetime1">
              <a:rPr lang="en-US" smtClean="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152437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1722862-DACA-4C38-9624-7E10615291F1}" type="datetime1">
              <a:rPr lang="en-US" smtClean="0"/>
              <a:t>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BE76BD-9833-4B06-A05B-0BF700E72BCD}" type="slidenum">
              <a:rPr lang="en-US" smtClean="0"/>
              <a:t>‹#›</a:t>
            </a:fld>
            <a:endParaRPr lang="en-US"/>
          </a:p>
        </p:txBody>
      </p:sp>
    </p:spTree>
    <p:extLst>
      <p:ext uri="{BB962C8B-B14F-4D97-AF65-F5344CB8AC3E}">
        <p14:creationId xmlns:p14="http://schemas.microsoft.com/office/powerpoint/2010/main" val="614071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64577" y="6360595"/>
            <a:ext cx="9067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D0C36A-D2F0-4587-B290-64D8E574D1CC}" type="datetime1">
              <a:rPr lang="en-US" smtClean="0"/>
              <a:t>1/4/2024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32537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BE76BD-9833-4B06-A05B-0BF700E72BCD}" type="slidenum">
              <a:rPr lang="en-US" smtClean="0"/>
              <a:t>‹#›</a:t>
            </a:fld>
            <a:endParaRPr lang="en-US"/>
          </a:p>
        </p:txBody>
      </p:sp>
      <p:pic>
        <p:nvPicPr>
          <p:cNvPr id="7" name="Pictur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0511" y="6025168"/>
            <a:ext cx="1437417" cy="756004"/>
          </a:xfrm>
          <a:prstGeom prst="rect">
            <a:avLst/>
          </a:prstGeom>
        </p:spPr>
      </p:pic>
    </p:spTree>
    <p:extLst>
      <p:ext uri="{BB962C8B-B14F-4D97-AF65-F5344CB8AC3E}">
        <p14:creationId xmlns:p14="http://schemas.microsoft.com/office/powerpoint/2010/main" val="458210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hudexchange.info/homelessness-assistance/coc-esg-virtual-binders/coc-esg-homeless-eligibility/four-categories/category-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hudexchange.info/homelessness-assistance/coc-esg-virtual-binders/coc-esg-homeless-eligibility/four-categories/category-2/"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hudexchange.info/homelessness-assistance/coc-esg-virtual-binders/coc-esg-homeless-eligibility/four-categories/category-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hudexchange.info/homelessness-assistance/coc-esg-virtual-binders/coc-esg-homeless-eligibility/four-categories/category-4/"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1_C6D7E60E.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hyperlink" Target="https://www.usich.gov/tools-for-action/criteria-and-benchmarks-for-ending-youth-homelessness/"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mailto:Anthony.Nappo@mass.gov" TargetMode="External"/><Relationship Id="rId3" Type="http://schemas.openxmlformats.org/officeDocument/2006/relationships/hyperlink" Target="https://vestama.zendesk.com/hc/en-us" TargetMode="External"/><Relationship Id="rId7" Type="http://schemas.openxmlformats.org/officeDocument/2006/relationships/hyperlink" Target="mailto:Laura.Robertson@mass.gov" TargetMode="External"/><Relationship Id="rId2" Type="http://schemas.openxmlformats.org/officeDocument/2006/relationships/hyperlink" Target="mailto:support@vestama.zendesk.com" TargetMode="External"/><Relationship Id="rId1" Type="http://schemas.openxmlformats.org/officeDocument/2006/relationships/slideLayout" Target="../slideLayouts/slideLayout2.xml"/><Relationship Id="rId6" Type="http://schemas.openxmlformats.org/officeDocument/2006/relationships/hyperlink" Target="mailto:Donna.Curley@mass.gov" TargetMode="External"/><Relationship Id="rId5" Type="http://schemas.openxmlformats.org/officeDocument/2006/relationships/hyperlink" Target="mailto:Andrew.pape@mass.gov" TargetMode="External"/><Relationship Id="rId4" Type="http://schemas.openxmlformats.org/officeDocument/2006/relationships/hyperlink" Target="mailto:Kelly.schlabach@mass.gov"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hudexchange.info/programs/yhdp/community-resources/#resources" TargetMode="External"/><Relationship Id="rId2" Type="http://schemas.openxmlformats.org/officeDocument/2006/relationships/hyperlink" Target="https://files.hudexchange.info/resources/documents/YHDP-HMIS-Manual.pdf" TargetMode="External"/><Relationship Id="rId1" Type="http://schemas.openxmlformats.org/officeDocument/2006/relationships/slideLayout" Target="../slideLayouts/slideLayout6.xml"/><Relationship Id="rId5" Type="http://schemas.openxmlformats.org/officeDocument/2006/relationships/hyperlink" Target="https://www.hudexchange.info/programs/hmis/federal-partner-participation/fysb/" TargetMode="External"/><Relationship Id="rId4" Type="http://schemas.openxmlformats.org/officeDocument/2006/relationships/hyperlink" Target="https://www.sagehmis.info/includes/HelpDocs/YHDP_APR_Guidance_2021_0129-508.pdf"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demo.vestama.ne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files.hudexchange.info/resources/documents/HMIS-Data-Standards-Manual-2024.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hudexchange.info/resource/3824/hmis-data-dictionary/" TargetMode="External"/><Relationship Id="rId4" Type="http://schemas.openxmlformats.org/officeDocument/2006/relationships/hyperlink" Target="https://www.hudexchange.info/programs/hmis/federal-partner-participatio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368731" y="3944982"/>
            <a:ext cx="9304877" cy="1966437"/>
          </a:xfrm>
        </p:spPr>
        <p:txBody>
          <a:bodyPr>
            <a:normAutofit fontScale="90000"/>
          </a:bodyPr>
          <a:lstStyle/>
          <a:p>
            <a:r>
              <a:rPr lang="en-US" dirty="0"/>
              <a:t>Youth Homeless Demonstration  Program (YHDP) </a:t>
            </a:r>
            <a:br>
              <a:rPr lang="en-US" dirty="0"/>
            </a:br>
            <a:r>
              <a:rPr lang="en-US" dirty="0"/>
              <a:t>Data Collection and Entry Training </a:t>
            </a:r>
          </a:p>
        </p:txBody>
      </p:sp>
      <p:sp>
        <p:nvSpPr>
          <p:cNvPr id="3" name="Subtitle 2"/>
          <p:cNvSpPr>
            <a:spLocks noGrp="1"/>
          </p:cNvSpPr>
          <p:nvPr>
            <p:ph type="subTitle" idx="1"/>
          </p:nvPr>
        </p:nvSpPr>
        <p:spPr>
          <a:xfrm>
            <a:off x="2590568" y="5982789"/>
            <a:ext cx="9144000" cy="683690"/>
          </a:xfrm>
        </p:spPr>
        <p:txBody>
          <a:bodyPr/>
          <a:lstStyle/>
          <a:p>
            <a:r>
              <a:rPr lang="en-US" dirty="0"/>
              <a:t>2023</a:t>
            </a:r>
          </a:p>
        </p:txBody>
      </p:sp>
    </p:spTree>
    <p:extLst>
      <p:ext uri="{BB962C8B-B14F-4D97-AF65-F5344CB8AC3E}">
        <p14:creationId xmlns:p14="http://schemas.microsoft.com/office/powerpoint/2010/main" val="165707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44F7C-3C0C-4945-A024-E67B19E873C5}"/>
              </a:ext>
            </a:extLst>
          </p:cNvPr>
          <p:cNvSpPr>
            <a:spLocks noGrp="1"/>
          </p:cNvSpPr>
          <p:nvPr>
            <p:ph type="title"/>
          </p:nvPr>
        </p:nvSpPr>
        <p:spPr/>
        <p:txBody>
          <a:bodyPr/>
          <a:lstStyle/>
          <a:p>
            <a:r>
              <a:rPr lang="en-US" b="1" dirty="0"/>
              <a:t>Youth Homelessness Demonstration Program </a:t>
            </a:r>
          </a:p>
        </p:txBody>
      </p:sp>
      <p:sp>
        <p:nvSpPr>
          <p:cNvPr id="3" name="Content Placeholder 2">
            <a:extLst>
              <a:ext uri="{FF2B5EF4-FFF2-40B4-BE49-F238E27FC236}">
                <a16:creationId xmlns:a16="http://schemas.microsoft.com/office/drawing/2014/main" id="{86B19F68-5E3C-4806-913E-5CDEDBAD9E7A}"/>
              </a:ext>
            </a:extLst>
          </p:cNvPr>
          <p:cNvSpPr>
            <a:spLocks noGrp="1"/>
          </p:cNvSpPr>
          <p:nvPr>
            <p:ph idx="1"/>
          </p:nvPr>
        </p:nvSpPr>
        <p:spPr/>
        <p:txBody>
          <a:bodyPr/>
          <a:lstStyle/>
          <a:p>
            <a:r>
              <a:rPr lang="en-US" dirty="0"/>
              <a:t>Youth Homelessness Demonstration Program (YHDP): YHDP is a HUD developed and funded initiative</a:t>
            </a:r>
          </a:p>
          <a:p>
            <a:r>
              <a:rPr lang="en-US" dirty="0"/>
              <a:t>The goal of the YHDP is to support selected communities, including rural, suburban, and urban areas across the United States, in the development and implementation of a coordinated community approach to preventing and ending youth homelessness</a:t>
            </a:r>
          </a:p>
          <a:p>
            <a:r>
              <a:rPr lang="en-US" dirty="0"/>
              <a:t>Additionally, HUD is committed to sharing that experience of YHDP communities and mobilizing communities around the country toward the same end</a:t>
            </a:r>
          </a:p>
        </p:txBody>
      </p:sp>
      <p:sp>
        <p:nvSpPr>
          <p:cNvPr id="4" name="Slide Number Placeholder 3">
            <a:extLst>
              <a:ext uri="{FF2B5EF4-FFF2-40B4-BE49-F238E27FC236}">
                <a16:creationId xmlns:a16="http://schemas.microsoft.com/office/drawing/2014/main" id="{0852F57E-84CE-485F-9390-3A333D9E839D}"/>
              </a:ext>
            </a:extLst>
          </p:cNvPr>
          <p:cNvSpPr>
            <a:spLocks noGrp="1"/>
          </p:cNvSpPr>
          <p:nvPr>
            <p:ph type="sldNum" sz="quarter" idx="12"/>
          </p:nvPr>
        </p:nvSpPr>
        <p:spPr/>
        <p:txBody>
          <a:bodyPr/>
          <a:lstStyle/>
          <a:p>
            <a:fld id="{A1BE76BD-9833-4B06-A05B-0BF700E72BCD}" type="slidenum">
              <a:rPr lang="en-US" smtClean="0"/>
              <a:t>10</a:t>
            </a:fld>
            <a:endParaRPr lang="en-US"/>
          </a:p>
        </p:txBody>
      </p:sp>
    </p:spTree>
    <p:extLst>
      <p:ext uri="{BB962C8B-B14F-4D97-AF65-F5344CB8AC3E}">
        <p14:creationId xmlns:p14="http://schemas.microsoft.com/office/powerpoint/2010/main" val="2360262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7020E-CB72-41B1-9FC8-0C5F7F1624C5}"/>
              </a:ext>
            </a:extLst>
          </p:cNvPr>
          <p:cNvSpPr>
            <a:spLocks noGrp="1"/>
          </p:cNvSpPr>
          <p:nvPr>
            <p:ph type="title"/>
          </p:nvPr>
        </p:nvSpPr>
        <p:spPr/>
        <p:txBody>
          <a:bodyPr/>
          <a:lstStyle/>
          <a:p>
            <a:r>
              <a:rPr lang="en-US" b="1" dirty="0"/>
              <a:t>YHDP-funded projects homeless categories</a:t>
            </a:r>
          </a:p>
        </p:txBody>
      </p:sp>
      <p:sp>
        <p:nvSpPr>
          <p:cNvPr id="5" name="Content Placeholder 4">
            <a:extLst>
              <a:ext uri="{FF2B5EF4-FFF2-40B4-BE49-F238E27FC236}">
                <a16:creationId xmlns:a16="http://schemas.microsoft.com/office/drawing/2014/main" id="{E3EFE992-65A2-4F4B-926B-2229EB3E5AA4}"/>
              </a:ext>
            </a:extLst>
          </p:cNvPr>
          <p:cNvSpPr>
            <a:spLocks noGrp="1"/>
          </p:cNvSpPr>
          <p:nvPr>
            <p:ph idx="1"/>
          </p:nvPr>
        </p:nvSpPr>
        <p:spPr/>
        <p:txBody>
          <a:bodyPr>
            <a:normAutofit fontScale="70000" lnSpcReduction="20000"/>
          </a:bodyPr>
          <a:lstStyle/>
          <a:p>
            <a:r>
              <a:rPr lang="en-US" dirty="0"/>
              <a:t>Unlike the CoC Program, YHDP-funded projects may be permitted to serve persons in any of the </a:t>
            </a:r>
            <a:r>
              <a:rPr lang="en-US" b="1" dirty="0"/>
              <a:t>four categories </a:t>
            </a:r>
            <a:r>
              <a:rPr lang="en-US" dirty="0"/>
              <a:t>in the definition of homelessness.</a:t>
            </a:r>
          </a:p>
          <a:p>
            <a:r>
              <a:rPr lang="en-US" b="1" u="sng" dirty="0">
                <a:hlinkClick r:id="rId2"/>
              </a:rPr>
              <a:t>Literally Homeless category 1</a:t>
            </a:r>
            <a:endParaRPr lang="en-US" dirty="0"/>
          </a:p>
          <a:p>
            <a:r>
              <a:rPr lang="en-US" dirty="0"/>
              <a:t>Individual or family who lacks a fixed, regular, and adequate nighttime residence, meaning:</a:t>
            </a:r>
          </a:p>
          <a:p>
            <a:r>
              <a:rPr lang="en-US" dirty="0"/>
              <a:t>Has a primary nighttime residence that is a public or private place not meant for human habitation; </a:t>
            </a:r>
            <a:r>
              <a:rPr lang="en-US" b="1" dirty="0"/>
              <a:t>or</a:t>
            </a:r>
            <a:endParaRPr lang="en-US" dirty="0"/>
          </a:p>
          <a:p>
            <a:r>
              <a:rPr lang="en-US" dirty="0"/>
              <a:t>Is living in a publicly or privately operated shelter designated to provide temporary living arrangements (including congregate shelters, transitional housing, and hotels and motels paid for by charitable organizations or by federal, state and local government programs); </a:t>
            </a:r>
            <a:r>
              <a:rPr lang="en-US" b="1" dirty="0"/>
              <a:t>or</a:t>
            </a:r>
            <a:endParaRPr lang="en-US" dirty="0"/>
          </a:p>
          <a:p>
            <a:r>
              <a:rPr lang="en-US" dirty="0"/>
              <a:t>Is exiting an institution where (s)he has resided for 90 days or less and who resided in an emergency shelter or place not meant for human habitation immediately before entering that institution.</a:t>
            </a:r>
          </a:p>
          <a:p>
            <a:r>
              <a:rPr lang="en-US" i="1" dirty="0"/>
              <a:t>Note:</a:t>
            </a:r>
            <a:r>
              <a:rPr lang="en-US" dirty="0"/>
              <a:t> An individual or family only needs to meet one of the three subcategories to qualify as Homeless Category 1: Literally Homeless.</a:t>
            </a:r>
          </a:p>
          <a:p>
            <a:pPr marL="0" indent="0">
              <a:buNone/>
            </a:pPr>
            <a:endParaRPr lang="en-US" dirty="0"/>
          </a:p>
        </p:txBody>
      </p:sp>
      <p:sp>
        <p:nvSpPr>
          <p:cNvPr id="3" name="Slide Number Placeholder 2">
            <a:extLst>
              <a:ext uri="{FF2B5EF4-FFF2-40B4-BE49-F238E27FC236}">
                <a16:creationId xmlns:a16="http://schemas.microsoft.com/office/drawing/2014/main" id="{14C8E26D-91BC-4879-A441-A9381C6C8366}"/>
              </a:ext>
            </a:extLst>
          </p:cNvPr>
          <p:cNvSpPr>
            <a:spLocks noGrp="1"/>
          </p:cNvSpPr>
          <p:nvPr>
            <p:ph type="sldNum" sz="quarter" idx="12"/>
          </p:nvPr>
        </p:nvSpPr>
        <p:spPr/>
        <p:txBody>
          <a:bodyPr/>
          <a:lstStyle/>
          <a:p>
            <a:fld id="{A1BE76BD-9833-4B06-A05B-0BF700E72BCD}" type="slidenum">
              <a:rPr lang="en-US" smtClean="0"/>
              <a:t>11</a:t>
            </a:fld>
            <a:endParaRPr lang="en-US"/>
          </a:p>
        </p:txBody>
      </p:sp>
    </p:spTree>
    <p:extLst>
      <p:ext uri="{BB962C8B-B14F-4D97-AF65-F5344CB8AC3E}">
        <p14:creationId xmlns:p14="http://schemas.microsoft.com/office/powerpoint/2010/main" val="4101105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7020E-CB72-41B1-9FC8-0C5F7F1624C5}"/>
              </a:ext>
            </a:extLst>
          </p:cNvPr>
          <p:cNvSpPr>
            <a:spLocks noGrp="1"/>
          </p:cNvSpPr>
          <p:nvPr>
            <p:ph type="title"/>
          </p:nvPr>
        </p:nvSpPr>
        <p:spPr/>
        <p:txBody>
          <a:bodyPr/>
          <a:lstStyle/>
          <a:p>
            <a:r>
              <a:rPr lang="en-US" b="1" dirty="0"/>
              <a:t>YHDP-funded projects category 2</a:t>
            </a:r>
          </a:p>
        </p:txBody>
      </p:sp>
      <p:sp>
        <p:nvSpPr>
          <p:cNvPr id="5" name="Content Placeholder 4">
            <a:extLst>
              <a:ext uri="{FF2B5EF4-FFF2-40B4-BE49-F238E27FC236}">
                <a16:creationId xmlns:a16="http://schemas.microsoft.com/office/drawing/2014/main" id="{E3EFE992-65A2-4F4B-926B-2229EB3E5AA4}"/>
              </a:ext>
            </a:extLst>
          </p:cNvPr>
          <p:cNvSpPr>
            <a:spLocks noGrp="1"/>
          </p:cNvSpPr>
          <p:nvPr>
            <p:ph idx="1"/>
          </p:nvPr>
        </p:nvSpPr>
        <p:spPr>
          <a:xfrm>
            <a:off x="838200" y="1616619"/>
            <a:ext cx="10515600" cy="4340044"/>
          </a:xfrm>
        </p:spPr>
        <p:txBody>
          <a:bodyPr>
            <a:normAutofit fontScale="85000" lnSpcReduction="20000"/>
          </a:bodyPr>
          <a:lstStyle/>
          <a:p>
            <a:r>
              <a:rPr lang="en-US" b="1" dirty="0">
                <a:hlinkClick r:id="rId2"/>
              </a:rPr>
              <a:t>Imminent Risk of Homelessness</a:t>
            </a:r>
            <a:r>
              <a:rPr lang="en-US" b="1" dirty="0"/>
              <a:t> </a:t>
            </a:r>
            <a:endParaRPr lang="en-US" dirty="0"/>
          </a:p>
          <a:p>
            <a:r>
              <a:rPr lang="en-US" dirty="0"/>
              <a:t>An individual or family who will imminently lose their primary nighttime residence, provided that:</a:t>
            </a:r>
          </a:p>
          <a:p>
            <a:r>
              <a:rPr lang="en-US" dirty="0"/>
              <a:t>Residence will be lost within 14 days of the date of application for homeless assistance;</a:t>
            </a:r>
            <a:br>
              <a:rPr lang="en-US" dirty="0"/>
            </a:br>
            <a:r>
              <a:rPr lang="en-US" dirty="0"/>
              <a:t> </a:t>
            </a:r>
          </a:p>
          <a:p>
            <a:r>
              <a:rPr lang="en-US" dirty="0"/>
              <a:t>No subsequent residence has been identified; </a:t>
            </a:r>
            <a:r>
              <a:rPr lang="en-US" i="1" dirty="0"/>
              <a:t>and</a:t>
            </a:r>
            <a:br>
              <a:rPr lang="en-US" dirty="0"/>
            </a:br>
            <a:r>
              <a:rPr lang="en-US" dirty="0"/>
              <a:t> </a:t>
            </a:r>
          </a:p>
          <a:p>
            <a:r>
              <a:rPr lang="en-US" dirty="0"/>
              <a:t>The individual or family lacks the resources or support networks needed to obtain other permanent housing.</a:t>
            </a:r>
          </a:p>
          <a:p>
            <a:r>
              <a:rPr lang="en-US" i="1" dirty="0"/>
              <a:t>Note:</a:t>
            </a:r>
            <a:r>
              <a:rPr lang="en-US" dirty="0"/>
              <a:t> Includes individuals and families who are within 14 days of losing their housing, including housing they own, rent, are sharing with others, or are living in without paying rent.</a:t>
            </a:r>
          </a:p>
        </p:txBody>
      </p:sp>
      <p:sp>
        <p:nvSpPr>
          <p:cNvPr id="3" name="Slide Number Placeholder 2">
            <a:extLst>
              <a:ext uri="{FF2B5EF4-FFF2-40B4-BE49-F238E27FC236}">
                <a16:creationId xmlns:a16="http://schemas.microsoft.com/office/drawing/2014/main" id="{14C8E26D-91BC-4879-A441-A9381C6C8366}"/>
              </a:ext>
            </a:extLst>
          </p:cNvPr>
          <p:cNvSpPr>
            <a:spLocks noGrp="1"/>
          </p:cNvSpPr>
          <p:nvPr>
            <p:ph type="sldNum" sz="quarter" idx="12"/>
          </p:nvPr>
        </p:nvSpPr>
        <p:spPr/>
        <p:txBody>
          <a:bodyPr/>
          <a:lstStyle/>
          <a:p>
            <a:fld id="{A1BE76BD-9833-4B06-A05B-0BF700E72BCD}" type="slidenum">
              <a:rPr lang="en-US" smtClean="0"/>
              <a:t>12</a:t>
            </a:fld>
            <a:endParaRPr lang="en-US"/>
          </a:p>
        </p:txBody>
      </p:sp>
    </p:spTree>
    <p:extLst>
      <p:ext uri="{BB962C8B-B14F-4D97-AF65-F5344CB8AC3E}">
        <p14:creationId xmlns:p14="http://schemas.microsoft.com/office/powerpoint/2010/main" val="3024824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7020E-CB72-41B1-9FC8-0C5F7F1624C5}"/>
              </a:ext>
            </a:extLst>
          </p:cNvPr>
          <p:cNvSpPr>
            <a:spLocks noGrp="1"/>
          </p:cNvSpPr>
          <p:nvPr>
            <p:ph type="title"/>
          </p:nvPr>
        </p:nvSpPr>
        <p:spPr/>
        <p:txBody>
          <a:bodyPr/>
          <a:lstStyle/>
          <a:p>
            <a:r>
              <a:rPr lang="en-US" b="1" dirty="0"/>
              <a:t>YHDP-funded projects category 3</a:t>
            </a:r>
          </a:p>
        </p:txBody>
      </p:sp>
      <p:sp>
        <p:nvSpPr>
          <p:cNvPr id="5" name="Content Placeholder 4">
            <a:extLst>
              <a:ext uri="{FF2B5EF4-FFF2-40B4-BE49-F238E27FC236}">
                <a16:creationId xmlns:a16="http://schemas.microsoft.com/office/drawing/2014/main" id="{E3EFE992-65A2-4F4B-926B-2229EB3E5AA4}"/>
              </a:ext>
            </a:extLst>
          </p:cNvPr>
          <p:cNvSpPr>
            <a:spLocks noGrp="1"/>
          </p:cNvSpPr>
          <p:nvPr>
            <p:ph idx="1"/>
          </p:nvPr>
        </p:nvSpPr>
        <p:spPr>
          <a:xfrm>
            <a:off x="838200" y="1538242"/>
            <a:ext cx="10515600" cy="4351338"/>
          </a:xfrm>
        </p:spPr>
        <p:txBody>
          <a:bodyPr>
            <a:normAutofit fontScale="92500" lnSpcReduction="10000"/>
          </a:bodyPr>
          <a:lstStyle/>
          <a:p>
            <a:r>
              <a:rPr lang="en-US" b="1" dirty="0">
                <a:hlinkClick r:id="rId2"/>
              </a:rPr>
              <a:t>Homeless Under Other Federal Statutes</a:t>
            </a:r>
            <a:endParaRPr lang="en-US" dirty="0"/>
          </a:p>
          <a:p>
            <a:r>
              <a:rPr lang="en-US" dirty="0"/>
              <a:t>Unaccompanied youth under 25 years of age, or families with Category 3 children and youth, who do not otherwise qualify as homeless under this definition, but who:</a:t>
            </a:r>
          </a:p>
          <a:p>
            <a:r>
              <a:rPr lang="en-US" dirty="0"/>
              <a:t>Are defined as homeless under the other listed federal statutes;</a:t>
            </a:r>
          </a:p>
          <a:p>
            <a:r>
              <a:rPr lang="en-US" dirty="0"/>
              <a:t>Have not had a lease, ownership interest in permanent housing during the 60 days prior to the homeless assistance application;</a:t>
            </a:r>
          </a:p>
          <a:p>
            <a:r>
              <a:rPr lang="en-US" dirty="0"/>
              <a:t>Have experienced persistent instability as measured by two moves or more during in the preceding 60 days; and</a:t>
            </a:r>
          </a:p>
          <a:p>
            <a:r>
              <a:rPr lang="en-US" dirty="0"/>
              <a:t>Can be expected to continue in such status for an extended period of time due to special needs or barriers</a:t>
            </a:r>
          </a:p>
          <a:p>
            <a:endParaRPr lang="en-US" dirty="0"/>
          </a:p>
        </p:txBody>
      </p:sp>
      <p:sp>
        <p:nvSpPr>
          <p:cNvPr id="3" name="Slide Number Placeholder 2">
            <a:extLst>
              <a:ext uri="{FF2B5EF4-FFF2-40B4-BE49-F238E27FC236}">
                <a16:creationId xmlns:a16="http://schemas.microsoft.com/office/drawing/2014/main" id="{14C8E26D-91BC-4879-A441-A9381C6C8366}"/>
              </a:ext>
            </a:extLst>
          </p:cNvPr>
          <p:cNvSpPr>
            <a:spLocks noGrp="1"/>
          </p:cNvSpPr>
          <p:nvPr>
            <p:ph type="sldNum" sz="quarter" idx="12"/>
          </p:nvPr>
        </p:nvSpPr>
        <p:spPr/>
        <p:txBody>
          <a:bodyPr/>
          <a:lstStyle/>
          <a:p>
            <a:fld id="{A1BE76BD-9833-4B06-A05B-0BF700E72BCD}" type="slidenum">
              <a:rPr lang="en-US" smtClean="0"/>
              <a:t>13</a:t>
            </a:fld>
            <a:endParaRPr lang="en-US"/>
          </a:p>
        </p:txBody>
      </p:sp>
    </p:spTree>
    <p:extLst>
      <p:ext uri="{BB962C8B-B14F-4D97-AF65-F5344CB8AC3E}">
        <p14:creationId xmlns:p14="http://schemas.microsoft.com/office/powerpoint/2010/main" val="820404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7020E-CB72-41B1-9FC8-0C5F7F1624C5}"/>
              </a:ext>
            </a:extLst>
          </p:cNvPr>
          <p:cNvSpPr>
            <a:spLocks noGrp="1"/>
          </p:cNvSpPr>
          <p:nvPr>
            <p:ph type="title"/>
          </p:nvPr>
        </p:nvSpPr>
        <p:spPr/>
        <p:txBody>
          <a:bodyPr/>
          <a:lstStyle/>
          <a:p>
            <a:r>
              <a:rPr lang="en-US" b="1" dirty="0"/>
              <a:t>YHDP-funded projects category 4</a:t>
            </a:r>
          </a:p>
        </p:txBody>
      </p:sp>
      <p:sp>
        <p:nvSpPr>
          <p:cNvPr id="5" name="Content Placeholder 4">
            <a:extLst>
              <a:ext uri="{FF2B5EF4-FFF2-40B4-BE49-F238E27FC236}">
                <a16:creationId xmlns:a16="http://schemas.microsoft.com/office/drawing/2014/main" id="{E3EFE992-65A2-4F4B-926B-2229EB3E5AA4}"/>
              </a:ext>
            </a:extLst>
          </p:cNvPr>
          <p:cNvSpPr>
            <a:spLocks noGrp="1"/>
          </p:cNvSpPr>
          <p:nvPr>
            <p:ph idx="1"/>
          </p:nvPr>
        </p:nvSpPr>
        <p:spPr>
          <a:xfrm>
            <a:off x="838200" y="1690688"/>
            <a:ext cx="10515600" cy="4351338"/>
          </a:xfrm>
        </p:spPr>
        <p:txBody>
          <a:bodyPr>
            <a:normAutofit fontScale="92500" lnSpcReduction="10000"/>
          </a:bodyPr>
          <a:lstStyle/>
          <a:p>
            <a:r>
              <a:rPr lang="en-US" b="1" dirty="0">
                <a:hlinkClick r:id="rId2"/>
              </a:rPr>
              <a:t>Fleeing/Attempting to Flee Domestic Violence</a:t>
            </a:r>
            <a:r>
              <a:rPr lang="en-US" b="1" dirty="0"/>
              <a:t> </a:t>
            </a:r>
            <a:endParaRPr lang="en-US" dirty="0"/>
          </a:p>
          <a:p>
            <a:r>
              <a:rPr lang="en-US" dirty="0"/>
              <a:t>Any individual or family who:</a:t>
            </a:r>
          </a:p>
          <a:p>
            <a:r>
              <a:rPr lang="en-US" dirty="0"/>
              <a:t>Is fleeing, or is attempting to flee, domestic violence;</a:t>
            </a:r>
          </a:p>
          <a:p>
            <a:r>
              <a:rPr lang="en-US" dirty="0"/>
              <a:t>Has no other residence; and</a:t>
            </a:r>
          </a:p>
          <a:p>
            <a:r>
              <a:rPr lang="en-US" dirty="0"/>
              <a:t>Lacks the resources or support networks to obtain other permanent housing</a:t>
            </a:r>
          </a:p>
          <a:p>
            <a:r>
              <a:rPr lang="en-US" i="1" dirty="0"/>
              <a:t>Note:</a:t>
            </a:r>
            <a:r>
              <a:rPr lang="en-US" dirty="0"/>
              <a:t> “Domestic Violence” includes dating violence, sexual assault, stalking, and other dangerous or life-threatening conditions that relate to violence against the individual or family member that either takes place in, or him or her afraid to return to, their primary nighttime residence (including human trafficking)</a:t>
            </a:r>
          </a:p>
          <a:p>
            <a:endParaRPr lang="en-US" dirty="0"/>
          </a:p>
        </p:txBody>
      </p:sp>
      <p:sp>
        <p:nvSpPr>
          <p:cNvPr id="3" name="Slide Number Placeholder 2">
            <a:extLst>
              <a:ext uri="{FF2B5EF4-FFF2-40B4-BE49-F238E27FC236}">
                <a16:creationId xmlns:a16="http://schemas.microsoft.com/office/drawing/2014/main" id="{14C8E26D-91BC-4879-A441-A9381C6C8366}"/>
              </a:ext>
            </a:extLst>
          </p:cNvPr>
          <p:cNvSpPr>
            <a:spLocks noGrp="1"/>
          </p:cNvSpPr>
          <p:nvPr>
            <p:ph type="sldNum" sz="quarter" idx="12"/>
          </p:nvPr>
        </p:nvSpPr>
        <p:spPr/>
        <p:txBody>
          <a:bodyPr/>
          <a:lstStyle/>
          <a:p>
            <a:fld id="{A1BE76BD-9833-4B06-A05B-0BF700E72BCD}" type="slidenum">
              <a:rPr lang="en-US" smtClean="0"/>
              <a:t>14</a:t>
            </a:fld>
            <a:endParaRPr lang="en-US"/>
          </a:p>
        </p:txBody>
      </p:sp>
    </p:spTree>
    <p:extLst>
      <p:ext uri="{BB962C8B-B14F-4D97-AF65-F5344CB8AC3E}">
        <p14:creationId xmlns:p14="http://schemas.microsoft.com/office/powerpoint/2010/main" val="1579426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A7020E-CB72-41B1-9FC8-0C5F7F1624C5}"/>
              </a:ext>
            </a:extLst>
          </p:cNvPr>
          <p:cNvSpPr>
            <a:spLocks noGrp="1"/>
          </p:cNvSpPr>
          <p:nvPr>
            <p:ph type="title"/>
          </p:nvPr>
        </p:nvSpPr>
        <p:spPr/>
        <p:txBody>
          <a:bodyPr/>
          <a:lstStyle/>
          <a:p>
            <a:r>
              <a:rPr lang="en-US" b="1" dirty="0"/>
              <a:t>YHDP-funded projects</a:t>
            </a:r>
          </a:p>
        </p:txBody>
      </p:sp>
      <p:sp>
        <p:nvSpPr>
          <p:cNvPr id="5" name="Content Placeholder 4">
            <a:extLst>
              <a:ext uri="{FF2B5EF4-FFF2-40B4-BE49-F238E27FC236}">
                <a16:creationId xmlns:a16="http://schemas.microsoft.com/office/drawing/2014/main" id="{E3EFE992-65A2-4F4B-926B-2229EB3E5AA4}"/>
              </a:ext>
            </a:extLst>
          </p:cNvPr>
          <p:cNvSpPr>
            <a:spLocks noGrp="1"/>
          </p:cNvSpPr>
          <p:nvPr>
            <p:ph idx="1"/>
          </p:nvPr>
        </p:nvSpPr>
        <p:spPr>
          <a:xfrm>
            <a:off x="838200" y="1825625"/>
            <a:ext cx="10247811" cy="3808821"/>
          </a:xfrm>
        </p:spPr>
        <p:txBody>
          <a:bodyPr/>
          <a:lstStyle/>
          <a:p>
            <a:r>
              <a:rPr lang="en-US" dirty="0"/>
              <a:t>All YHDP projects following the FY2024 Data Standards that are serving clients who meet the definition of homelessness in either Category 2 or 3 of the homeless definition must therefore collect </a:t>
            </a:r>
            <a:r>
              <a:rPr lang="en-US" b="1" dirty="0"/>
              <a:t>4.12 Current Living Situation</a:t>
            </a:r>
            <a:r>
              <a:rPr lang="en-US" dirty="0"/>
              <a:t>, regardless of project type</a:t>
            </a:r>
          </a:p>
          <a:p>
            <a:r>
              <a:rPr lang="en-US" dirty="0"/>
              <a:t>This data is collected under the </a:t>
            </a:r>
            <a:r>
              <a:rPr lang="en-US" b="1" dirty="0"/>
              <a:t>“Encounters” </a:t>
            </a:r>
            <a:r>
              <a:rPr lang="en-US" dirty="0"/>
              <a:t>form in the client record</a:t>
            </a:r>
          </a:p>
        </p:txBody>
      </p:sp>
      <p:sp>
        <p:nvSpPr>
          <p:cNvPr id="3" name="Slide Number Placeholder 2">
            <a:extLst>
              <a:ext uri="{FF2B5EF4-FFF2-40B4-BE49-F238E27FC236}">
                <a16:creationId xmlns:a16="http://schemas.microsoft.com/office/drawing/2014/main" id="{14C8E26D-91BC-4879-A441-A9381C6C8366}"/>
              </a:ext>
            </a:extLst>
          </p:cNvPr>
          <p:cNvSpPr>
            <a:spLocks noGrp="1"/>
          </p:cNvSpPr>
          <p:nvPr>
            <p:ph type="sldNum" sz="quarter" idx="12"/>
          </p:nvPr>
        </p:nvSpPr>
        <p:spPr/>
        <p:txBody>
          <a:bodyPr/>
          <a:lstStyle/>
          <a:p>
            <a:fld id="{A1BE76BD-9833-4B06-A05B-0BF700E72BCD}" type="slidenum">
              <a:rPr lang="en-US" smtClean="0"/>
              <a:t>15</a:t>
            </a:fld>
            <a:endParaRPr lang="en-US"/>
          </a:p>
        </p:txBody>
      </p:sp>
    </p:spTree>
    <p:extLst>
      <p:ext uri="{BB962C8B-B14F-4D97-AF65-F5344CB8AC3E}">
        <p14:creationId xmlns:p14="http://schemas.microsoft.com/office/powerpoint/2010/main" val="2056026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F6D07E-78AA-42CC-9087-77E33A3CAF77}"/>
              </a:ext>
            </a:extLst>
          </p:cNvPr>
          <p:cNvSpPr>
            <a:spLocks noGrp="1"/>
          </p:cNvSpPr>
          <p:nvPr>
            <p:ph type="title"/>
          </p:nvPr>
        </p:nvSpPr>
        <p:spPr>
          <a:xfrm>
            <a:off x="522514" y="365125"/>
            <a:ext cx="10831286" cy="1325563"/>
          </a:xfrm>
        </p:spPr>
        <p:txBody>
          <a:bodyPr/>
          <a:lstStyle/>
          <a:p>
            <a:pPr algn="ctr"/>
            <a:r>
              <a:rPr lang="en-US" b="1" dirty="0"/>
              <a:t>YHDP Program Component  HMIS Project Type</a:t>
            </a:r>
          </a:p>
        </p:txBody>
      </p:sp>
      <p:sp>
        <p:nvSpPr>
          <p:cNvPr id="2" name="Slide Number Placeholder 1">
            <a:extLst>
              <a:ext uri="{FF2B5EF4-FFF2-40B4-BE49-F238E27FC236}">
                <a16:creationId xmlns:a16="http://schemas.microsoft.com/office/drawing/2014/main" id="{F71FB8A3-6ED4-41C4-894D-26F37AC84ECD}"/>
              </a:ext>
            </a:extLst>
          </p:cNvPr>
          <p:cNvSpPr>
            <a:spLocks noGrp="1"/>
          </p:cNvSpPr>
          <p:nvPr>
            <p:ph type="sldNum" sz="quarter" idx="12"/>
          </p:nvPr>
        </p:nvSpPr>
        <p:spPr/>
        <p:txBody>
          <a:bodyPr/>
          <a:lstStyle/>
          <a:p>
            <a:fld id="{A1BE76BD-9833-4B06-A05B-0BF700E72BCD}" type="slidenum">
              <a:rPr lang="en-US" smtClean="0"/>
              <a:t>16</a:t>
            </a:fld>
            <a:endParaRPr lang="en-US"/>
          </a:p>
        </p:txBody>
      </p:sp>
      <p:pic>
        <p:nvPicPr>
          <p:cNvPr id="6" name="Picture 5" descr="Table&#10;&#10;Description automatically generated">
            <a:extLst>
              <a:ext uri="{FF2B5EF4-FFF2-40B4-BE49-F238E27FC236}">
                <a16:creationId xmlns:a16="http://schemas.microsoft.com/office/drawing/2014/main" id="{952B6EC0-8016-496D-BF1C-CDB779B2D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9750" y="1867852"/>
            <a:ext cx="8835025" cy="3656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207028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44EAC-1710-4F96-A45C-EFB5BD5F0534}"/>
              </a:ext>
            </a:extLst>
          </p:cNvPr>
          <p:cNvSpPr>
            <a:spLocks noGrp="1"/>
          </p:cNvSpPr>
          <p:nvPr>
            <p:ph type="title"/>
          </p:nvPr>
        </p:nvSpPr>
        <p:spPr/>
        <p:txBody>
          <a:bodyPr/>
          <a:lstStyle/>
          <a:p>
            <a:r>
              <a:rPr lang="en-US" b="1" dirty="0"/>
              <a:t>Rapid Re-Housing (RRH)</a:t>
            </a:r>
          </a:p>
        </p:txBody>
      </p:sp>
      <p:sp>
        <p:nvSpPr>
          <p:cNvPr id="3" name="Content Placeholder 2">
            <a:extLst>
              <a:ext uri="{FF2B5EF4-FFF2-40B4-BE49-F238E27FC236}">
                <a16:creationId xmlns:a16="http://schemas.microsoft.com/office/drawing/2014/main" id="{A5D04B32-FF9E-4CCE-BB59-731CC92564B8}"/>
              </a:ext>
            </a:extLst>
          </p:cNvPr>
          <p:cNvSpPr>
            <a:spLocks noGrp="1"/>
          </p:cNvSpPr>
          <p:nvPr>
            <p:ph idx="1"/>
          </p:nvPr>
        </p:nvSpPr>
        <p:spPr>
          <a:xfrm>
            <a:off x="838200" y="1825625"/>
            <a:ext cx="9899469" cy="4351338"/>
          </a:xfrm>
        </p:spPr>
        <p:txBody>
          <a:bodyPr/>
          <a:lstStyle/>
          <a:p>
            <a:r>
              <a:rPr lang="en-US" dirty="0"/>
              <a:t>PH: Rapid Re-Housing (RRH) provides housing relocation and stabilization services and short and/or medium-term rental assistance as necessary to help a homeless individual or family move as quickly as possible into permanent housing and achieve stability in that housing</a:t>
            </a:r>
          </a:p>
        </p:txBody>
      </p:sp>
      <p:sp>
        <p:nvSpPr>
          <p:cNvPr id="4" name="Slide Number Placeholder 3">
            <a:extLst>
              <a:ext uri="{FF2B5EF4-FFF2-40B4-BE49-F238E27FC236}">
                <a16:creationId xmlns:a16="http://schemas.microsoft.com/office/drawing/2014/main" id="{7360B250-B4E3-469F-96E7-990C28ECD995}"/>
              </a:ext>
            </a:extLst>
          </p:cNvPr>
          <p:cNvSpPr>
            <a:spLocks noGrp="1"/>
          </p:cNvSpPr>
          <p:nvPr>
            <p:ph type="sldNum" sz="quarter" idx="12"/>
          </p:nvPr>
        </p:nvSpPr>
        <p:spPr/>
        <p:txBody>
          <a:bodyPr/>
          <a:lstStyle/>
          <a:p>
            <a:fld id="{A1BE76BD-9833-4B06-A05B-0BF700E72BCD}" type="slidenum">
              <a:rPr lang="en-US" smtClean="0"/>
              <a:t>17</a:t>
            </a:fld>
            <a:endParaRPr lang="en-US"/>
          </a:p>
        </p:txBody>
      </p:sp>
      <p:sp>
        <p:nvSpPr>
          <p:cNvPr id="5" name="Rectangle 4">
            <a:extLst>
              <a:ext uri="{FF2B5EF4-FFF2-40B4-BE49-F238E27FC236}">
                <a16:creationId xmlns:a16="http://schemas.microsoft.com/office/drawing/2014/main" id="{B8F53A72-770A-4C81-B117-C452A11CC451}"/>
              </a:ext>
            </a:extLst>
          </p:cNvPr>
          <p:cNvSpPr/>
          <p:nvPr/>
        </p:nvSpPr>
        <p:spPr>
          <a:xfrm>
            <a:off x="1052052" y="4393861"/>
            <a:ext cx="6096000" cy="646331"/>
          </a:xfrm>
          <a:prstGeom prst="rect">
            <a:avLst/>
          </a:prstGeom>
        </p:spPr>
        <p:txBody>
          <a:bodyPr>
            <a:spAutoFit/>
          </a:bodyPr>
          <a:lstStyle/>
          <a:p>
            <a:endParaRPr lang="en-US" b="1" dirty="0">
              <a:solidFill>
                <a:schemeClr val="accent1"/>
              </a:solidFill>
            </a:endParaRPr>
          </a:p>
          <a:p>
            <a:r>
              <a:rPr lang="en-US" b="1" dirty="0">
                <a:solidFill>
                  <a:schemeClr val="accent1"/>
                </a:solidFill>
              </a:rPr>
              <a:t>YHDP RRH</a:t>
            </a:r>
          </a:p>
        </p:txBody>
      </p:sp>
    </p:spTree>
    <p:extLst>
      <p:ext uri="{BB962C8B-B14F-4D97-AF65-F5344CB8AC3E}">
        <p14:creationId xmlns:p14="http://schemas.microsoft.com/office/powerpoint/2010/main" val="2330031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180F8-F1D5-4FB5-A118-624EE6A3BAB7}"/>
              </a:ext>
            </a:extLst>
          </p:cNvPr>
          <p:cNvSpPr>
            <a:spLocks noGrp="1"/>
          </p:cNvSpPr>
          <p:nvPr>
            <p:ph type="title"/>
          </p:nvPr>
        </p:nvSpPr>
        <p:spPr/>
        <p:txBody>
          <a:bodyPr/>
          <a:lstStyle/>
          <a:p>
            <a:r>
              <a:rPr lang="en-US" b="1" dirty="0"/>
              <a:t>Supportive Services Only (SSO) Non-CE or Outreach</a:t>
            </a:r>
          </a:p>
        </p:txBody>
      </p:sp>
      <p:sp>
        <p:nvSpPr>
          <p:cNvPr id="3" name="Content Placeholder 2">
            <a:extLst>
              <a:ext uri="{FF2B5EF4-FFF2-40B4-BE49-F238E27FC236}">
                <a16:creationId xmlns:a16="http://schemas.microsoft.com/office/drawing/2014/main" id="{A09C4D03-EBC7-4110-9D8D-F4F7BFBBD938}"/>
              </a:ext>
            </a:extLst>
          </p:cNvPr>
          <p:cNvSpPr>
            <a:spLocks noGrp="1"/>
          </p:cNvSpPr>
          <p:nvPr>
            <p:ph idx="1"/>
          </p:nvPr>
        </p:nvSpPr>
        <p:spPr/>
        <p:txBody>
          <a:bodyPr/>
          <a:lstStyle/>
          <a:p>
            <a:pPr marL="0" indent="0">
              <a:buNone/>
            </a:pPr>
            <a:r>
              <a:rPr lang="en-US" dirty="0"/>
              <a:t>The Supportive Services Only (SSO) component of the CoC program provides services to homeless individuals and families not residing in housing operated by the recipient. Funds may be used to conduct outreach to sheltered and unsheltered homeless persons and families, link clients with housing or other necessary services, and provide ongoing support.</a:t>
            </a:r>
          </a:p>
        </p:txBody>
      </p:sp>
      <p:sp>
        <p:nvSpPr>
          <p:cNvPr id="4" name="Slide Number Placeholder 3">
            <a:extLst>
              <a:ext uri="{FF2B5EF4-FFF2-40B4-BE49-F238E27FC236}">
                <a16:creationId xmlns:a16="http://schemas.microsoft.com/office/drawing/2014/main" id="{84149279-E567-44D9-AEE7-15EF20F3EC1C}"/>
              </a:ext>
            </a:extLst>
          </p:cNvPr>
          <p:cNvSpPr>
            <a:spLocks noGrp="1"/>
          </p:cNvSpPr>
          <p:nvPr>
            <p:ph type="sldNum" sz="quarter" idx="12"/>
          </p:nvPr>
        </p:nvSpPr>
        <p:spPr/>
        <p:txBody>
          <a:bodyPr/>
          <a:lstStyle/>
          <a:p>
            <a:fld id="{A1BE76BD-9833-4B06-A05B-0BF700E72BCD}" type="slidenum">
              <a:rPr lang="en-US" smtClean="0"/>
              <a:t>18</a:t>
            </a:fld>
            <a:endParaRPr lang="en-US"/>
          </a:p>
        </p:txBody>
      </p:sp>
      <p:sp>
        <p:nvSpPr>
          <p:cNvPr id="5" name="Rectangle 4">
            <a:extLst>
              <a:ext uri="{FF2B5EF4-FFF2-40B4-BE49-F238E27FC236}">
                <a16:creationId xmlns:a16="http://schemas.microsoft.com/office/drawing/2014/main" id="{A6E9821E-AEE3-4311-A19B-4DBC0840D8EF}"/>
              </a:ext>
            </a:extLst>
          </p:cNvPr>
          <p:cNvSpPr/>
          <p:nvPr/>
        </p:nvSpPr>
        <p:spPr>
          <a:xfrm>
            <a:off x="838200" y="4630684"/>
            <a:ext cx="2305696" cy="369332"/>
          </a:xfrm>
          <a:prstGeom prst="rect">
            <a:avLst/>
          </a:prstGeom>
        </p:spPr>
        <p:txBody>
          <a:bodyPr wrap="none">
            <a:spAutoFit/>
          </a:bodyPr>
          <a:lstStyle/>
          <a:p>
            <a:r>
              <a:rPr lang="en-US" b="1" dirty="0">
                <a:solidFill>
                  <a:schemeClr val="accent1"/>
                </a:solidFill>
              </a:rPr>
              <a:t>YHDP Youth Navigator</a:t>
            </a:r>
          </a:p>
        </p:txBody>
      </p:sp>
    </p:spTree>
    <p:extLst>
      <p:ext uri="{BB962C8B-B14F-4D97-AF65-F5344CB8AC3E}">
        <p14:creationId xmlns:p14="http://schemas.microsoft.com/office/powerpoint/2010/main" val="948632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D83DF1-A65E-4819-AFCC-B326056968DE}"/>
              </a:ext>
            </a:extLst>
          </p:cNvPr>
          <p:cNvSpPr>
            <a:spLocks noGrp="1"/>
          </p:cNvSpPr>
          <p:nvPr>
            <p:ph type="title"/>
          </p:nvPr>
        </p:nvSpPr>
        <p:spPr/>
        <p:txBody>
          <a:bodyPr/>
          <a:lstStyle/>
          <a:p>
            <a:r>
              <a:rPr lang="en-US" b="1" dirty="0"/>
              <a:t>Permanent Supportive Housing</a:t>
            </a:r>
          </a:p>
        </p:txBody>
      </p:sp>
      <p:sp>
        <p:nvSpPr>
          <p:cNvPr id="3" name="Content Placeholder 2">
            <a:extLst>
              <a:ext uri="{FF2B5EF4-FFF2-40B4-BE49-F238E27FC236}">
                <a16:creationId xmlns:a16="http://schemas.microsoft.com/office/drawing/2014/main" id="{0D73E042-EB7B-4DA5-A062-3F0786854017}"/>
              </a:ext>
            </a:extLst>
          </p:cNvPr>
          <p:cNvSpPr>
            <a:spLocks noGrp="1"/>
          </p:cNvSpPr>
          <p:nvPr>
            <p:ph idx="1"/>
          </p:nvPr>
        </p:nvSpPr>
        <p:spPr>
          <a:xfrm>
            <a:off x="838200" y="1825625"/>
            <a:ext cx="9951720" cy="4351338"/>
          </a:xfrm>
        </p:spPr>
        <p:txBody>
          <a:bodyPr/>
          <a:lstStyle/>
          <a:p>
            <a:pPr marL="0" indent="0">
              <a:buNone/>
            </a:pPr>
            <a:r>
              <a:rPr lang="en-US" dirty="0"/>
              <a:t>PH: Permanent Supportive Housing offers permanent housing and supportive services to assist homeless persons with a disability (individuals with disabilities or families in which one adult or child has a disability) to live independently.</a:t>
            </a:r>
          </a:p>
        </p:txBody>
      </p:sp>
      <p:sp>
        <p:nvSpPr>
          <p:cNvPr id="4" name="Slide Number Placeholder 3">
            <a:extLst>
              <a:ext uri="{FF2B5EF4-FFF2-40B4-BE49-F238E27FC236}">
                <a16:creationId xmlns:a16="http://schemas.microsoft.com/office/drawing/2014/main" id="{6031F366-57CC-4ED9-AF68-ABC12B3E9BAF}"/>
              </a:ext>
            </a:extLst>
          </p:cNvPr>
          <p:cNvSpPr>
            <a:spLocks noGrp="1"/>
          </p:cNvSpPr>
          <p:nvPr>
            <p:ph type="sldNum" sz="quarter" idx="12"/>
          </p:nvPr>
        </p:nvSpPr>
        <p:spPr/>
        <p:txBody>
          <a:bodyPr/>
          <a:lstStyle/>
          <a:p>
            <a:fld id="{A1BE76BD-9833-4B06-A05B-0BF700E72BCD}" type="slidenum">
              <a:rPr lang="en-US" smtClean="0"/>
              <a:t>19</a:t>
            </a:fld>
            <a:endParaRPr lang="en-US"/>
          </a:p>
        </p:txBody>
      </p:sp>
    </p:spTree>
    <p:extLst>
      <p:ext uri="{BB962C8B-B14F-4D97-AF65-F5344CB8AC3E}">
        <p14:creationId xmlns:p14="http://schemas.microsoft.com/office/powerpoint/2010/main" val="3867872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ED72F-A10B-4928-9919-ADCCE8F2A36F}"/>
              </a:ext>
            </a:extLst>
          </p:cNvPr>
          <p:cNvSpPr>
            <a:spLocks noGrp="1"/>
          </p:cNvSpPr>
          <p:nvPr>
            <p:ph type="title"/>
          </p:nvPr>
        </p:nvSpPr>
        <p:spPr/>
        <p:txBody>
          <a:bodyPr/>
          <a:lstStyle/>
          <a:p>
            <a:r>
              <a:rPr lang="en-US" b="1"/>
              <a:t>Introductions</a:t>
            </a:r>
          </a:p>
        </p:txBody>
      </p:sp>
      <p:sp>
        <p:nvSpPr>
          <p:cNvPr id="3" name="Content Placeholder 2">
            <a:extLst>
              <a:ext uri="{FF2B5EF4-FFF2-40B4-BE49-F238E27FC236}">
                <a16:creationId xmlns:a16="http://schemas.microsoft.com/office/drawing/2014/main" id="{0D7369FC-854E-4502-BA61-43F2516A7054}"/>
              </a:ext>
            </a:extLst>
          </p:cNvPr>
          <p:cNvSpPr>
            <a:spLocks noGrp="1"/>
          </p:cNvSpPr>
          <p:nvPr>
            <p:ph idx="1"/>
          </p:nvPr>
        </p:nvSpPr>
        <p:spPr>
          <a:xfrm>
            <a:off x="1207363" y="1847850"/>
            <a:ext cx="10146437" cy="3860492"/>
          </a:xfrm>
        </p:spPr>
        <p:txBody>
          <a:bodyPr>
            <a:normAutofit/>
          </a:bodyPr>
          <a:lstStyle/>
          <a:p>
            <a:r>
              <a:rPr lang="en-US" dirty="0"/>
              <a:t>Name</a:t>
            </a:r>
          </a:p>
          <a:p>
            <a:r>
              <a:rPr lang="en-US" dirty="0"/>
              <a:t>Agency</a:t>
            </a:r>
          </a:p>
          <a:p>
            <a:r>
              <a:rPr lang="en-US" dirty="0"/>
              <a:t>Role</a:t>
            </a:r>
          </a:p>
          <a:p>
            <a:r>
              <a:rPr lang="en-US" dirty="0"/>
              <a:t>HMIS*, database or data entry experience</a:t>
            </a:r>
          </a:p>
          <a:p>
            <a:pPr marL="0" indent="0">
              <a:buNone/>
            </a:pPr>
            <a:endParaRPr lang="en-US" dirty="0"/>
          </a:p>
          <a:p>
            <a:pPr marL="0" indent="0">
              <a:buNone/>
            </a:pPr>
            <a:r>
              <a:rPr lang="en-US" dirty="0"/>
              <a:t>* Homeless Management Information System </a:t>
            </a:r>
          </a:p>
          <a:p>
            <a:pPr marL="0" indent="0">
              <a:buNone/>
            </a:pPr>
            <a:endParaRPr lang="en-US" dirty="0"/>
          </a:p>
        </p:txBody>
      </p:sp>
      <p:sp>
        <p:nvSpPr>
          <p:cNvPr id="4" name="Slide Number Placeholder 3">
            <a:extLst>
              <a:ext uri="{FF2B5EF4-FFF2-40B4-BE49-F238E27FC236}">
                <a16:creationId xmlns:a16="http://schemas.microsoft.com/office/drawing/2014/main" id="{3F7AC3A2-C6C4-4BBF-BB71-CFD6925D41DB}"/>
              </a:ext>
            </a:extLst>
          </p:cNvPr>
          <p:cNvSpPr>
            <a:spLocks noGrp="1"/>
          </p:cNvSpPr>
          <p:nvPr>
            <p:ph type="sldNum" sz="quarter" idx="12"/>
          </p:nvPr>
        </p:nvSpPr>
        <p:spPr/>
        <p:txBody>
          <a:bodyPr/>
          <a:lstStyle/>
          <a:p>
            <a:fld id="{498AECB6-989C-443D-BA29-FB3DBF5C49AF}" type="slidenum">
              <a:rPr lang="en-US" smtClean="0"/>
              <a:t>2</a:t>
            </a:fld>
            <a:endParaRPr lang="en-US"/>
          </a:p>
        </p:txBody>
      </p:sp>
    </p:spTree>
    <p:extLst>
      <p:ext uri="{BB962C8B-B14F-4D97-AF65-F5344CB8AC3E}">
        <p14:creationId xmlns:p14="http://schemas.microsoft.com/office/powerpoint/2010/main" val="3888079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38811-B8E5-42CF-A914-3169F07F297C}"/>
              </a:ext>
            </a:extLst>
          </p:cNvPr>
          <p:cNvSpPr>
            <a:spLocks noGrp="1"/>
          </p:cNvSpPr>
          <p:nvPr>
            <p:ph type="title"/>
          </p:nvPr>
        </p:nvSpPr>
        <p:spPr>
          <a:xfrm>
            <a:off x="661851" y="365125"/>
            <a:ext cx="11007635" cy="1325563"/>
          </a:xfrm>
        </p:spPr>
        <p:txBody>
          <a:bodyPr/>
          <a:lstStyle/>
          <a:p>
            <a:r>
              <a:rPr lang="en-US" b="1" dirty="0"/>
              <a:t>Supportive Services Only (SSO) – Street Outreach</a:t>
            </a:r>
          </a:p>
        </p:txBody>
      </p:sp>
      <p:sp>
        <p:nvSpPr>
          <p:cNvPr id="3" name="Content Placeholder 2">
            <a:extLst>
              <a:ext uri="{FF2B5EF4-FFF2-40B4-BE49-F238E27FC236}">
                <a16:creationId xmlns:a16="http://schemas.microsoft.com/office/drawing/2014/main" id="{5FBD5469-1B5D-40F8-A908-486A5488580A}"/>
              </a:ext>
            </a:extLst>
          </p:cNvPr>
          <p:cNvSpPr>
            <a:spLocks noGrp="1"/>
          </p:cNvSpPr>
          <p:nvPr>
            <p:ph idx="1"/>
          </p:nvPr>
        </p:nvSpPr>
        <p:spPr/>
        <p:txBody>
          <a:bodyPr>
            <a:normAutofit/>
          </a:bodyPr>
          <a:lstStyle/>
          <a:p>
            <a:r>
              <a:rPr lang="en-US" b="1" dirty="0"/>
              <a:t>Street Outreach - </a:t>
            </a:r>
            <a:r>
              <a:rPr lang="en-US" dirty="0"/>
              <a:t>to provide regular/repeated contacts to youth experiencing homelessness to move them to engagement.</a:t>
            </a:r>
          </a:p>
          <a:p>
            <a:r>
              <a:rPr lang="en-US" dirty="0"/>
              <a:t>Contacts include the provision of basic needs and service referrals.</a:t>
            </a:r>
          </a:p>
          <a:p>
            <a:r>
              <a:rPr lang="en-US" dirty="0"/>
              <a:t>Engagement is defined as the youth’s willingness to develop a plan for moving out of homelessness</a:t>
            </a:r>
          </a:p>
        </p:txBody>
      </p:sp>
      <p:sp>
        <p:nvSpPr>
          <p:cNvPr id="4" name="Slide Number Placeholder 3">
            <a:extLst>
              <a:ext uri="{FF2B5EF4-FFF2-40B4-BE49-F238E27FC236}">
                <a16:creationId xmlns:a16="http://schemas.microsoft.com/office/drawing/2014/main" id="{84615213-C8A6-41DF-AB6E-0EAD4A5D4890}"/>
              </a:ext>
            </a:extLst>
          </p:cNvPr>
          <p:cNvSpPr>
            <a:spLocks noGrp="1"/>
          </p:cNvSpPr>
          <p:nvPr>
            <p:ph type="sldNum" sz="quarter" idx="12"/>
          </p:nvPr>
        </p:nvSpPr>
        <p:spPr/>
        <p:txBody>
          <a:bodyPr/>
          <a:lstStyle/>
          <a:p>
            <a:fld id="{A1BE76BD-9833-4B06-A05B-0BF700E72BCD}" type="slidenum">
              <a:rPr lang="en-US" smtClean="0"/>
              <a:t>20</a:t>
            </a:fld>
            <a:endParaRPr lang="en-US"/>
          </a:p>
        </p:txBody>
      </p:sp>
    </p:spTree>
    <p:extLst>
      <p:ext uri="{BB962C8B-B14F-4D97-AF65-F5344CB8AC3E}">
        <p14:creationId xmlns:p14="http://schemas.microsoft.com/office/powerpoint/2010/main" val="2501606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14578-EAF6-4AA5-9275-C3583F3EF6E4}"/>
              </a:ext>
            </a:extLst>
          </p:cNvPr>
          <p:cNvSpPr>
            <a:spLocks noGrp="1"/>
          </p:cNvSpPr>
          <p:nvPr>
            <p:ph type="title"/>
          </p:nvPr>
        </p:nvSpPr>
        <p:spPr/>
        <p:txBody>
          <a:bodyPr/>
          <a:lstStyle/>
          <a:p>
            <a:r>
              <a:rPr lang="en-US" b="1" dirty="0"/>
              <a:t>SSO Coordinated Entry</a:t>
            </a:r>
          </a:p>
        </p:txBody>
      </p:sp>
      <p:sp>
        <p:nvSpPr>
          <p:cNvPr id="3" name="Content Placeholder 2">
            <a:extLst>
              <a:ext uri="{FF2B5EF4-FFF2-40B4-BE49-F238E27FC236}">
                <a16:creationId xmlns:a16="http://schemas.microsoft.com/office/drawing/2014/main" id="{08CEFB2F-4EE2-4EF6-BFE6-1A0A10AE2455}"/>
              </a:ext>
            </a:extLst>
          </p:cNvPr>
          <p:cNvSpPr>
            <a:spLocks noGrp="1"/>
          </p:cNvSpPr>
          <p:nvPr>
            <p:ph idx="1"/>
          </p:nvPr>
        </p:nvSpPr>
        <p:spPr>
          <a:xfrm>
            <a:off x="1288026" y="1825625"/>
            <a:ext cx="8901003" cy="4104912"/>
          </a:xfrm>
        </p:spPr>
        <p:txBody>
          <a:bodyPr/>
          <a:lstStyle/>
          <a:p>
            <a:r>
              <a:rPr lang="en-US" dirty="0"/>
              <a:t>To provide a centralized or coordinated process designed to coordinate program participant intake assessment and provision of referrals</a:t>
            </a:r>
          </a:p>
          <a:p>
            <a:r>
              <a:rPr lang="en-US" dirty="0"/>
              <a:t>It should be noted that </a:t>
            </a:r>
            <a:r>
              <a:rPr lang="en-US" dirty="0" err="1"/>
              <a:t>CoCs</a:t>
            </a:r>
            <a:r>
              <a:rPr lang="en-US" dirty="0"/>
              <a:t> with HUD-funded SSO Coordinated Entry (SSO-CE) projects are required to collect CE data elements</a:t>
            </a:r>
          </a:p>
        </p:txBody>
      </p:sp>
      <p:sp>
        <p:nvSpPr>
          <p:cNvPr id="4" name="Slide Number Placeholder 3">
            <a:extLst>
              <a:ext uri="{FF2B5EF4-FFF2-40B4-BE49-F238E27FC236}">
                <a16:creationId xmlns:a16="http://schemas.microsoft.com/office/drawing/2014/main" id="{7EBE1F90-B3CF-40DF-9D0B-409528AFB155}"/>
              </a:ext>
            </a:extLst>
          </p:cNvPr>
          <p:cNvSpPr>
            <a:spLocks noGrp="1"/>
          </p:cNvSpPr>
          <p:nvPr>
            <p:ph type="sldNum" sz="quarter" idx="12"/>
          </p:nvPr>
        </p:nvSpPr>
        <p:spPr/>
        <p:txBody>
          <a:bodyPr/>
          <a:lstStyle/>
          <a:p>
            <a:fld id="{A1BE76BD-9833-4B06-A05B-0BF700E72BCD}" type="slidenum">
              <a:rPr lang="en-US" smtClean="0"/>
              <a:t>21</a:t>
            </a:fld>
            <a:endParaRPr lang="en-US"/>
          </a:p>
        </p:txBody>
      </p:sp>
    </p:spTree>
    <p:extLst>
      <p:ext uri="{BB962C8B-B14F-4D97-AF65-F5344CB8AC3E}">
        <p14:creationId xmlns:p14="http://schemas.microsoft.com/office/powerpoint/2010/main" val="2551127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5BA4-CBB1-4614-BFAB-456BA9C44C93}"/>
              </a:ext>
            </a:extLst>
          </p:cNvPr>
          <p:cNvSpPr>
            <a:spLocks noGrp="1"/>
          </p:cNvSpPr>
          <p:nvPr>
            <p:ph type="title"/>
          </p:nvPr>
        </p:nvSpPr>
        <p:spPr/>
        <p:txBody>
          <a:bodyPr/>
          <a:lstStyle/>
          <a:p>
            <a:r>
              <a:rPr lang="en-US" b="1" dirty="0"/>
              <a:t>Transitional Housing</a:t>
            </a:r>
          </a:p>
        </p:txBody>
      </p:sp>
      <p:sp>
        <p:nvSpPr>
          <p:cNvPr id="5" name="Content Placeholder 4">
            <a:extLst>
              <a:ext uri="{FF2B5EF4-FFF2-40B4-BE49-F238E27FC236}">
                <a16:creationId xmlns:a16="http://schemas.microsoft.com/office/drawing/2014/main" id="{03B80320-F1B8-4116-BF76-1C4238DFB8A8}"/>
              </a:ext>
            </a:extLst>
          </p:cNvPr>
          <p:cNvSpPr>
            <a:spLocks noGrp="1"/>
          </p:cNvSpPr>
          <p:nvPr>
            <p:ph idx="1"/>
          </p:nvPr>
        </p:nvSpPr>
        <p:spPr/>
        <p:txBody>
          <a:bodyPr/>
          <a:lstStyle/>
          <a:p>
            <a:r>
              <a:rPr lang="en-US" dirty="0"/>
              <a:t>Transitional Housing (TH): When placed in TH the housing is intended to be a shorter-term duration and not permanent</a:t>
            </a:r>
          </a:p>
        </p:txBody>
      </p:sp>
      <p:sp>
        <p:nvSpPr>
          <p:cNvPr id="3" name="Slide Number Placeholder 2">
            <a:extLst>
              <a:ext uri="{FF2B5EF4-FFF2-40B4-BE49-F238E27FC236}">
                <a16:creationId xmlns:a16="http://schemas.microsoft.com/office/drawing/2014/main" id="{CF0F9575-0367-4F80-A05F-EAA2CF721502}"/>
              </a:ext>
            </a:extLst>
          </p:cNvPr>
          <p:cNvSpPr>
            <a:spLocks noGrp="1"/>
          </p:cNvSpPr>
          <p:nvPr>
            <p:ph type="sldNum" sz="quarter" idx="12"/>
          </p:nvPr>
        </p:nvSpPr>
        <p:spPr/>
        <p:txBody>
          <a:bodyPr/>
          <a:lstStyle/>
          <a:p>
            <a:fld id="{A1BE76BD-9833-4B06-A05B-0BF700E72BCD}" type="slidenum">
              <a:rPr lang="en-US" smtClean="0"/>
              <a:t>22</a:t>
            </a:fld>
            <a:endParaRPr lang="en-US"/>
          </a:p>
        </p:txBody>
      </p:sp>
    </p:spTree>
    <p:extLst>
      <p:ext uri="{BB962C8B-B14F-4D97-AF65-F5344CB8AC3E}">
        <p14:creationId xmlns:p14="http://schemas.microsoft.com/office/powerpoint/2010/main" val="342376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7EBBF-FE5C-4D39-A819-3854C2AC672D}"/>
              </a:ext>
            </a:extLst>
          </p:cNvPr>
          <p:cNvSpPr>
            <a:spLocks noGrp="1"/>
          </p:cNvSpPr>
          <p:nvPr>
            <p:ph type="title"/>
          </p:nvPr>
        </p:nvSpPr>
        <p:spPr/>
        <p:txBody>
          <a:bodyPr/>
          <a:lstStyle/>
          <a:p>
            <a:r>
              <a:rPr lang="en-US" b="1" dirty="0"/>
              <a:t>Joint RRH and PSH component project</a:t>
            </a:r>
          </a:p>
        </p:txBody>
      </p:sp>
      <p:sp>
        <p:nvSpPr>
          <p:cNvPr id="3" name="Content Placeholder 2">
            <a:extLst>
              <a:ext uri="{FF2B5EF4-FFF2-40B4-BE49-F238E27FC236}">
                <a16:creationId xmlns:a16="http://schemas.microsoft.com/office/drawing/2014/main" id="{1F6DFADD-3BDE-4E6E-A525-0FAC47FFE964}"/>
              </a:ext>
            </a:extLst>
          </p:cNvPr>
          <p:cNvSpPr>
            <a:spLocks noGrp="1"/>
          </p:cNvSpPr>
          <p:nvPr>
            <p:ph idx="1"/>
          </p:nvPr>
        </p:nvSpPr>
        <p:spPr/>
        <p:txBody>
          <a:bodyPr/>
          <a:lstStyle/>
          <a:p>
            <a:r>
              <a:rPr lang="en-US" dirty="0"/>
              <a:t>The Joint RRH and PSH component project includes two existing program components – RRH and PSH two separate projects to serve individuals and families experiencing homelessness</a:t>
            </a:r>
          </a:p>
        </p:txBody>
      </p:sp>
      <p:sp>
        <p:nvSpPr>
          <p:cNvPr id="4" name="Slide Number Placeholder 3">
            <a:extLst>
              <a:ext uri="{FF2B5EF4-FFF2-40B4-BE49-F238E27FC236}">
                <a16:creationId xmlns:a16="http://schemas.microsoft.com/office/drawing/2014/main" id="{099CF6B2-CA87-4F9E-AC36-CF9DD7F7C776}"/>
              </a:ext>
            </a:extLst>
          </p:cNvPr>
          <p:cNvSpPr>
            <a:spLocks noGrp="1"/>
          </p:cNvSpPr>
          <p:nvPr>
            <p:ph type="sldNum" sz="quarter" idx="12"/>
          </p:nvPr>
        </p:nvSpPr>
        <p:spPr/>
        <p:txBody>
          <a:bodyPr/>
          <a:lstStyle/>
          <a:p>
            <a:fld id="{A1BE76BD-9833-4B06-A05B-0BF700E72BCD}" type="slidenum">
              <a:rPr lang="en-US" smtClean="0"/>
              <a:t>23</a:t>
            </a:fld>
            <a:endParaRPr lang="en-US"/>
          </a:p>
        </p:txBody>
      </p:sp>
    </p:spTree>
    <p:extLst>
      <p:ext uri="{BB962C8B-B14F-4D97-AF65-F5344CB8AC3E}">
        <p14:creationId xmlns:p14="http://schemas.microsoft.com/office/powerpoint/2010/main" val="2816462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0A84EF-4A5C-4AD9-9389-DB99CE579DC9}"/>
              </a:ext>
            </a:extLst>
          </p:cNvPr>
          <p:cNvSpPr>
            <a:spLocks noGrp="1"/>
          </p:cNvSpPr>
          <p:nvPr>
            <p:ph type="title"/>
          </p:nvPr>
        </p:nvSpPr>
        <p:spPr/>
        <p:txBody>
          <a:bodyPr/>
          <a:lstStyle/>
          <a:p>
            <a:r>
              <a:rPr lang="en-US" b="1" dirty="0"/>
              <a:t>YHDP Data Collection Requirements</a:t>
            </a:r>
          </a:p>
        </p:txBody>
      </p:sp>
      <p:sp>
        <p:nvSpPr>
          <p:cNvPr id="3" name="Slide Number Placeholder 2">
            <a:extLst>
              <a:ext uri="{FF2B5EF4-FFF2-40B4-BE49-F238E27FC236}">
                <a16:creationId xmlns:a16="http://schemas.microsoft.com/office/drawing/2014/main" id="{EF5A17FD-889B-48A5-BD63-EADF0D83A78E}"/>
              </a:ext>
            </a:extLst>
          </p:cNvPr>
          <p:cNvSpPr>
            <a:spLocks noGrp="1"/>
          </p:cNvSpPr>
          <p:nvPr>
            <p:ph type="sldNum" sz="quarter" idx="12"/>
          </p:nvPr>
        </p:nvSpPr>
        <p:spPr/>
        <p:txBody>
          <a:bodyPr/>
          <a:lstStyle/>
          <a:p>
            <a:fld id="{A1BE76BD-9833-4B06-A05B-0BF700E72BCD}" type="slidenum">
              <a:rPr lang="en-US" smtClean="0"/>
              <a:t>24</a:t>
            </a:fld>
            <a:endParaRPr lang="en-US"/>
          </a:p>
        </p:txBody>
      </p:sp>
      <p:sp>
        <p:nvSpPr>
          <p:cNvPr id="9" name="Content Placeholder 8">
            <a:extLst>
              <a:ext uri="{FF2B5EF4-FFF2-40B4-BE49-F238E27FC236}">
                <a16:creationId xmlns:a16="http://schemas.microsoft.com/office/drawing/2014/main" id="{6E1ECDF5-09C7-45E2-A99D-D0B593E0BD5F}"/>
              </a:ext>
            </a:extLst>
          </p:cNvPr>
          <p:cNvSpPr>
            <a:spLocks noGrp="1"/>
          </p:cNvSpPr>
          <p:nvPr>
            <p:ph idx="1"/>
          </p:nvPr>
        </p:nvSpPr>
        <p:spPr>
          <a:xfrm>
            <a:off x="838200" y="1825625"/>
            <a:ext cx="10183761" cy="4351338"/>
          </a:xfrm>
        </p:spPr>
        <p:txBody>
          <a:bodyPr/>
          <a:lstStyle/>
          <a:p>
            <a:r>
              <a:rPr lang="en-US" b="1" dirty="0"/>
              <a:t>Universal Data Elements (UDE) </a:t>
            </a:r>
            <a:r>
              <a:rPr lang="en-US" dirty="0"/>
              <a:t>- are client level data elements  required for collection by all projects participating in </a:t>
            </a:r>
            <a:r>
              <a:rPr lang="en-US" b="1" dirty="0"/>
              <a:t>HMIS</a:t>
            </a:r>
            <a:r>
              <a:rPr lang="en-US" dirty="0"/>
              <a:t>, regardless of project type or funding.</a:t>
            </a:r>
          </a:p>
          <a:p>
            <a:r>
              <a:rPr lang="en-US" b="1" dirty="0"/>
              <a:t>Common Data Elements </a:t>
            </a:r>
            <a:r>
              <a:rPr lang="en-US" dirty="0"/>
              <a:t>- are collected by most projects funded by a federal partner</a:t>
            </a:r>
          </a:p>
          <a:p>
            <a:r>
              <a:rPr lang="en-US" b="1" dirty="0"/>
              <a:t>Program Specific Data Elements </a:t>
            </a:r>
            <a:r>
              <a:rPr lang="en-US" dirty="0"/>
              <a:t>- are collected by program type</a:t>
            </a:r>
          </a:p>
        </p:txBody>
      </p:sp>
    </p:spTree>
    <p:extLst>
      <p:ext uri="{BB962C8B-B14F-4D97-AF65-F5344CB8AC3E}">
        <p14:creationId xmlns:p14="http://schemas.microsoft.com/office/powerpoint/2010/main" val="10316034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0A84EF-4A5C-4AD9-9389-DB99CE579DC9}"/>
              </a:ext>
            </a:extLst>
          </p:cNvPr>
          <p:cNvSpPr>
            <a:spLocks noGrp="1"/>
          </p:cNvSpPr>
          <p:nvPr>
            <p:ph type="title"/>
          </p:nvPr>
        </p:nvSpPr>
        <p:spPr/>
        <p:txBody>
          <a:bodyPr/>
          <a:lstStyle/>
          <a:p>
            <a:r>
              <a:rPr lang="en-US" b="1" dirty="0"/>
              <a:t>YHDP Data Collection Requirements</a:t>
            </a:r>
          </a:p>
        </p:txBody>
      </p:sp>
      <p:sp>
        <p:nvSpPr>
          <p:cNvPr id="3" name="Slide Number Placeholder 2">
            <a:extLst>
              <a:ext uri="{FF2B5EF4-FFF2-40B4-BE49-F238E27FC236}">
                <a16:creationId xmlns:a16="http://schemas.microsoft.com/office/drawing/2014/main" id="{EF5A17FD-889B-48A5-BD63-EADF0D83A78E}"/>
              </a:ext>
            </a:extLst>
          </p:cNvPr>
          <p:cNvSpPr>
            <a:spLocks noGrp="1"/>
          </p:cNvSpPr>
          <p:nvPr>
            <p:ph type="sldNum" sz="quarter" idx="12"/>
          </p:nvPr>
        </p:nvSpPr>
        <p:spPr/>
        <p:txBody>
          <a:bodyPr/>
          <a:lstStyle/>
          <a:p>
            <a:fld id="{A1BE76BD-9833-4B06-A05B-0BF700E72BCD}" type="slidenum">
              <a:rPr lang="en-US" smtClean="0"/>
              <a:t>25</a:t>
            </a:fld>
            <a:endParaRPr lang="en-US"/>
          </a:p>
        </p:txBody>
      </p:sp>
      <p:pic>
        <p:nvPicPr>
          <p:cNvPr id="8" name="Content Placeholder 7" descr="A close-up of a computer screen&#10;&#10;Description automatically generated">
            <a:extLst>
              <a:ext uri="{FF2B5EF4-FFF2-40B4-BE49-F238E27FC236}">
                <a16:creationId xmlns:a16="http://schemas.microsoft.com/office/drawing/2014/main" id="{A6F3290D-19DE-1582-8C3D-C9A78D6BD99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8402" y="1530838"/>
            <a:ext cx="6990651" cy="1659730"/>
          </a:xfrm>
        </p:spPr>
      </p:pic>
      <p:pic>
        <p:nvPicPr>
          <p:cNvPr id="10" name="Picture 9" descr="A list of status on a table&#10;&#10;Description automatically generated">
            <a:extLst>
              <a:ext uri="{FF2B5EF4-FFF2-40B4-BE49-F238E27FC236}">
                <a16:creationId xmlns:a16="http://schemas.microsoft.com/office/drawing/2014/main" id="{6DF9F5B3-5BFF-27B8-939F-3A43F77EAA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401" y="3190568"/>
            <a:ext cx="6990651" cy="3545022"/>
          </a:xfrm>
          <a:prstGeom prst="rect">
            <a:avLst/>
          </a:prstGeom>
        </p:spPr>
      </p:pic>
      <p:sp>
        <p:nvSpPr>
          <p:cNvPr id="11" name="Rectangle 10">
            <a:extLst>
              <a:ext uri="{FF2B5EF4-FFF2-40B4-BE49-F238E27FC236}">
                <a16:creationId xmlns:a16="http://schemas.microsoft.com/office/drawing/2014/main" id="{080485A3-FB43-BE0E-B604-6E29FEF21E99}"/>
              </a:ext>
            </a:extLst>
          </p:cNvPr>
          <p:cNvSpPr/>
          <p:nvPr/>
        </p:nvSpPr>
        <p:spPr>
          <a:xfrm>
            <a:off x="2218401" y="1530838"/>
            <a:ext cx="6990651" cy="5204752"/>
          </a:xfrm>
          <a:prstGeom prst="rect">
            <a:avLst/>
          </a:prstGeom>
          <a:noFill/>
          <a:ln w="762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824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B12D1B6-BED1-49B7-8156-230530667CD3}"/>
              </a:ext>
            </a:extLst>
          </p:cNvPr>
          <p:cNvSpPr>
            <a:spLocks noGrp="1"/>
          </p:cNvSpPr>
          <p:nvPr>
            <p:ph type="title"/>
          </p:nvPr>
        </p:nvSpPr>
        <p:spPr>
          <a:xfrm>
            <a:off x="838200" y="478338"/>
            <a:ext cx="10515600" cy="1272086"/>
          </a:xfrm>
        </p:spPr>
        <p:txBody>
          <a:bodyPr>
            <a:normAutofit fontScale="90000"/>
          </a:bodyPr>
          <a:lstStyle/>
          <a:p>
            <a:r>
              <a:rPr lang="en-US" b="1" dirty="0"/>
              <a:t>Data Collection Stages </a:t>
            </a:r>
            <a:br>
              <a:rPr lang="en-US" b="1" dirty="0"/>
            </a:br>
            <a:endParaRPr lang="en-US" b="1" dirty="0"/>
          </a:p>
        </p:txBody>
      </p:sp>
      <p:sp>
        <p:nvSpPr>
          <p:cNvPr id="2" name="Slide Number Placeholder 1">
            <a:extLst>
              <a:ext uri="{FF2B5EF4-FFF2-40B4-BE49-F238E27FC236}">
                <a16:creationId xmlns:a16="http://schemas.microsoft.com/office/drawing/2014/main" id="{C6F93EAA-447B-4AF0-A601-CDA1BA0667E3}"/>
              </a:ext>
            </a:extLst>
          </p:cNvPr>
          <p:cNvSpPr>
            <a:spLocks noGrp="1"/>
          </p:cNvSpPr>
          <p:nvPr>
            <p:ph type="sldNum" sz="quarter" idx="12"/>
          </p:nvPr>
        </p:nvSpPr>
        <p:spPr/>
        <p:txBody>
          <a:bodyPr/>
          <a:lstStyle/>
          <a:p>
            <a:fld id="{A1BE76BD-9833-4B06-A05B-0BF700E72BCD}" type="slidenum">
              <a:rPr lang="en-US" smtClean="0"/>
              <a:t>26</a:t>
            </a:fld>
            <a:endParaRPr lang="en-US"/>
          </a:p>
        </p:txBody>
      </p:sp>
      <p:sp>
        <p:nvSpPr>
          <p:cNvPr id="4" name="TextBox 3">
            <a:extLst>
              <a:ext uri="{FF2B5EF4-FFF2-40B4-BE49-F238E27FC236}">
                <a16:creationId xmlns:a16="http://schemas.microsoft.com/office/drawing/2014/main" id="{92FC2F3F-4471-428C-AD05-301EAA77F928}"/>
              </a:ext>
            </a:extLst>
          </p:cNvPr>
          <p:cNvSpPr txBox="1"/>
          <p:nvPr/>
        </p:nvSpPr>
        <p:spPr>
          <a:xfrm>
            <a:off x="1693817" y="1340783"/>
            <a:ext cx="9958843" cy="4524315"/>
          </a:xfrm>
          <a:prstGeom prst="rect">
            <a:avLst/>
          </a:prstGeom>
          <a:noFill/>
        </p:spPr>
        <p:txBody>
          <a:bodyPr wrap="square">
            <a:spAutoFit/>
          </a:bodyPr>
          <a:lstStyle/>
          <a:p>
            <a:r>
              <a:rPr lang="en-US" sz="2400" dirty="0">
                <a:solidFill>
                  <a:schemeClr val="accent1"/>
                </a:solidFill>
              </a:rPr>
              <a:t>•</a:t>
            </a:r>
            <a:r>
              <a:rPr lang="en-US" sz="2400" b="1" i="1" dirty="0">
                <a:solidFill>
                  <a:schemeClr val="accent1"/>
                </a:solidFill>
              </a:rPr>
              <a:t> </a:t>
            </a:r>
            <a:r>
              <a:rPr lang="en-US" sz="2400" i="1" dirty="0">
                <a:solidFill>
                  <a:schemeClr val="accent1"/>
                </a:solidFill>
              </a:rPr>
              <a:t>Search</a:t>
            </a:r>
            <a:r>
              <a:rPr lang="en-US" sz="2400" b="1" i="1" dirty="0">
                <a:solidFill>
                  <a:schemeClr val="accent1"/>
                </a:solidFill>
              </a:rPr>
              <a:t> </a:t>
            </a:r>
            <a:r>
              <a:rPr lang="en-US" sz="2400" b="1" dirty="0">
                <a:solidFill>
                  <a:schemeClr val="accent1"/>
                </a:solidFill>
              </a:rPr>
              <a:t>–</a:t>
            </a:r>
            <a:r>
              <a:rPr lang="en-US" sz="2400" dirty="0">
                <a:solidFill>
                  <a:schemeClr val="accent1"/>
                </a:solidFill>
              </a:rPr>
              <a:t> look for client in the system to avoid duplicate entries</a:t>
            </a:r>
          </a:p>
          <a:p>
            <a:r>
              <a:rPr lang="en-US" sz="2400" dirty="0">
                <a:solidFill>
                  <a:schemeClr val="accent1"/>
                </a:solidFill>
              </a:rPr>
              <a:t>• </a:t>
            </a:r>
            <a:r>
              <a:rPr lang="en-US" sz="2400" i="1" dirty="0">
                <a:solidFill>
                  <a:schemeClr val="accent1"/>
                </a:solidFill>
              </a:rPr>
              <a:t>Project Start </a:t>
            </a:r>
            <a:r>
              <a:rPr lang="en-US" sz="2400" dirty="0">
                <a:solidFill>
                  <a:schemeClr val="accent1"/>
                </a:solidFill>
              </a:rPr>
              <a:t>– when they begin a program</a:t>
            </a:r>
          </a:p>
          <a:p>
            <a:r>
              <a:rPr lang="en-US" sz="2400" dirty="0">
                <a:solidFill>
                  <a:schemeClr val="accent1"/>
                </a:solidFill>
              </a:rPr>
              <a:t>• </a:t>
            </a:r>
            <a:r>
              <a:rPr lang="en-US" sz="2400" i="1" dirty="0">
                <a:solidFill>
                  <a:schemeClr val="accent1"/>
                </a:solidFill>
              </a:rPr>
              <a:t>RHY Services - </a:t>
            </a:r>
            <a:r>
              <a:rPr lang="en-US" sz="2400" dirty="0">
                <a:solidFill>
                  <a:schemeClr val="accent1"/>
                </a:solidFill>
              </a:rPr>
              <a:t>when they receive services</a:t>
            </a:r>
          </a:p>
          <a:p>
            <a:r>
              <a:rPr lang="en-US" sz="2400" dirty="0">
                <a:solidFill>
                  <a:schemeClr val="accent1"/>
                </a:solidFill>
              </a:rPr>
              <a:t>• </a:t>
            </a:r>
            <a:r>
              <a:rPr lang="en-US" sz="2400" i="1" dirty="0">
                <a:solidFill>
                  <a:schemeClr val="accent1"/>
                </a:solidFill>
              </a:rPr>
              <a:t>Update</a:t>
            </a:r>
            <a:r>
              <a:rPr lang="en-US" sz="2400" dirty="0">
                <a:solidFill>
                  <a:schemeClr val="accent1"/>
                </a:solidFill>
              </a:rPr>
              <a:t> – when an element changes (e.g., income) with the information date identifying the date the data is collected or was relevant</a:t>
            </a:r>
          </a:p>
          <a:p>
            <a:r>
              <a:rPr lang="en-US" sz="2400" dirty="0">
                <a:solidFill>
                  <a:schemeClr val="accent1"/>
                </a:solidFill>
              </a:rPr>
              <a:t>• </a:t>
            </a:r>
            <a:r>
              <a:rPr lang="en-US" sz="2400" i="1" dirty="0">
                <a:solidFill>
                  <a:schemeClr val="accent1"/>
                </a:solidFill>
              </a:rPr>
              <a:t>Annual Assessment</a:t>
            </a:r>
            <a:r>
              <a:rPr lang="en-US" sz="2400" dirty="0">
                <a:solidFill>
                  <a:schemeClr val="accent1"/>
                </a:solidFill>
              </a:rPr>
              <a:t>- for all persons in the project one year or more, with an Information Date of no more than 30 days before or after the one-year anniversary of the head of household’s Project Start Date, regardless of the date of the most recent ‘update’ or any other ‘annual assessment.’</a:t>
            </a:r>
          </a:p>
          <a:p>
            <a:r>
              <a:rPr lang="en-US" sz="2400" dirty="0">
                <a:solidFill>
                  <a:schemeClr val="accent1"/>
                </a:solidFill>
              </a:rPr>
              <a:t>• </a:t>
            </a:r>
            <a:r>
              <a:rPr lang="en-US" sz="2400" i="1" dirty="0">
                <a:solidFill>
                  <a:schemeClr val="accent1"/>
                </a:solidFill>
              </a:rPr>
              <a:t>Project Exit </a:t>
            </a:r>
            <a:r>
              <a:rPr lang="en-US" sz="2400" dirty="0">
                <a:solidFill>
                  <a:schemeClr val="accent1"/>
                </a:solidFill>
              </a:rPr>
              <a:t>- date of exit*</a:t>
            </a:r>
          </a:p>
          <a:p>
            <a:endParaRPr lang="en-US" sz="2400" dirty="0">
              <a:solidFill>
                <a:schemeClr val="accent1"/>
              </a:solidFill>
            </a:endParaRPr>
          </a:p>
          <a:p>
            <a:r>
              <a:rPr lang="en-US" sz="2400" dirty="0">
                <a:solidFill>
                  <a:schemeClr val="accent1"/>
                </a:solidFill>
              </a:rPr>
              <a:t>*Includes Project Completion Status and Safe and Appropriate Exit</a:t>
            </a:r>
          </a:p>
        </p:txBody>
      </p:sp>
    </p:spTree>
    <p:extLst>
      <p:ext uri="{BB962C8B-B14F-4D97-AF65-F5344CB8AC3E}">
        <p14:creationId xmlns:p14="http://schemas.microsoft.com/office/powerpoint/2010/main" val="3371582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BBC6F48-C400-4C6D-9ADC-997F7F918CFC}"/>
              </a:ext>
            </a:extLst>
          </p:cNvPr>
          <p:cNvSpPr>
            <a:spLocks noGrp="1"/>
          </p:cNvSpPr>
          <p:nvPr>
            <p:ph type="sldNum" sz="quarter" idx="12"/>
          </p:nvPr>
        </p:nvSpPr>
        <p:spPr/>
        <p:txBody>
          <a:bodyPr/>
          <a:lstStyle/>
          <a:p>
            <a:fld id="{A1BE76BD-9833-4B06-A05B-0BF700E72BCD}" type="slidenum">
              <a:rPr lang="en-US" smtClean="0"/>
              <a:t>27</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9865895" cy="3046988"/>
          </a:xfrm>
          <a:prstGeom prst="rect">
            <a:avLst/>
          </a:prstGeom>
          <a:noFill/>
        </p:spPr>
        <p:txBody>
          <a:bodyPr wrap="square" rtlCol="0">
            <a:spAutoFit/>
          </a:bodyPr>
          <a:lstStyle/>
          <a:p>
            <a:pPr lvl="1"/>
            <a:r>
              <a:rPr lang="en-US" sz="2400" dirty="0">
                <a:solidFill>
                  <a:schemeClr val="accent4">
                    <a:lumMod val="50000"/>
                  </a:schemeClr>
                </a:solidFill>
              </a:rPr>
              <a:t>Universal Identifier Elements (One and Only One per Client Record) </a:t>
            </a:r>
          </a:p>
          <a:p>
            <a:pPr lvl="2"/>
            <a:r>
              <a:rPr lang="en-US" sz="2400" dirty="0">
                <a:solidFill>
                  <a:schemeClr val="accent4">
                    <a:lumMod val="50000"/>
                  </a:schemeClr>
                </a:solidFill>
              </a:rPr>
              <a:t>• 3.01 Name </a:t>
            </a:r>
          </a:p>
          <a:p>
            <a:pPr lvl="2"/>
            <a:r>
              <a:rPr lang="en-US" sz="2400" dirty="0">
                <a:solidFill>
                  <a:schemeClr val="accent4">
                    <a:lumMod val="50000"/>
                  </a:schemeClr>
                </a:solidFill>
              </a:rPr>
              <a:t>• 3.02 Social Security Number </a:t>
            </a:r>
          </a:p>
          <a:p>
            <a:pPr lvl="2"/>
            <a:r>
              <a:rPr lang="en-US" sz="2400" dirty="0">
                <a:solidFill>
                  <a:schemeClr val="accent4">
                    <a:lumMod val="50000"/>
                  </a:schemeClr>
                </a:solidFill>
              </a:rPr>
              <a:t>• 3.03 Date of Birth </a:t>
            </a:r>
          </a:p>
          <a:p>
            <a:pPr lvl="2"/>
            <a:r>
              <a:rPr lang="en-US" sz="2400" dirty="0">
                <a:solidFill>
                  <a:schemeClr val="accent4">
                    <a:lumMod val="50000"/>
                  </a:schemeClr>
                </a:solidFill>
              </a:rPr>
              <a:t>• 3.04 Race </a:t>
            </a:r>
          </a:p>
          <a:p>
            <a:pPr lvl="2"/>
            <a:r>
              <a:rPr lang="en-US" sz="2400" dirty="0">
                <a:solidFill>
                  <a:schemeClr val="accent4">
                    <a:lumMod val="50000"/>
                  </a:schemeClr>
                </a:solidFill>
              </a:rPr>
              <a:t>• 3.05 Ethnicity </a:t>
            </a:r>
          </a:p>
          <a:p>
            <a:pPr lvl="2"/>
            <a:r>
              <a:rPr lang="en-US" sz="2400" dirty="0">
                <a:solidFill>
                  <a:schemeClr val="accent4">
                    <a:lumMod val="50000"/>
                  </a:schemeClr>
                </a:solidFill>
              </a:rPr>
              <a:t>• 3.06 Gender </a:t>
            </a:r>
          </a:p>
          <a:p>
            <a:pPr lvl="2"/>
            <a:r>
              <a:rPr lang="en-US" sz="2400" dirty="0">
                <a:solidFill>
                  <a:schemeClr val="accent4">
                    <a:lumMod val="50000"/>
                  </a:schemeClr>
                </a:solidFill>
              </a:rPr>
              <a:t>• 3.07 Veteran Status </a:t>
            </a:r>
          </a:p>
        </p:txBody>
      </p:sp>
    </p:spTree>
    <p:extLst>
      <p:ext uri="{BB962C8B-B14F-4D97-AF65-F5344CB8AC3E}">
        <p14:creationId xmlns:p14="http://schemas.microsoft.com/office/powerpoint/2010/main" val="2837329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BBC6F48-C400-4C6D-9ADC-997F7F918CFC}"/>
              </a:ext>
            </a:extLst>
          </p:cNvPr>
          <p:cNvSpPr>
            <a:spLocks noGrp="1"/>
          </p:cNvSpPr>
          <p:nvPr>
            <p:ph type="sldNum" sz="quarter" idx="12"/>
          </p:nvPr>
        </p:nvSpPr>
        <p:spPr/>
        <p:txBody>
          <a:bodyPr/>
          <a:lstStyle/>
          <a:p>
            <a:fld id="{A1BE76BD-9833-4B06-A05B-0BF700E72BCD}" type="slidenum">
              <a:rPr lang="en-US" smtClean="0"/>
              <a:t>28</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163052" y="1795191"/>
            <a:ext cx="9865895" cy="3416320"/>
          </a:xfrm>
          <a:prstGeom prst="rect">
            <a:avLst/>
          </a:prstGeom>
          <a:noFill/>
        </p:spPr>
        <p:txBody>
          <a:bodyPr wrap="square" rtlCol="0">
            <a:spAutoFit/>
          </a:bodyPr>
          <a:lstStyle/>
          <a:p>
            <a:pPr lvl="1"/>
            <a:r>
              <a:rPr lang="en-US" sz="2400" dirty="0">
                <a:solidFill>
                  <a:schemeClr val="accent4">
                    <a:lumMod val="50000"/>
                  </a:schemeClr>
                </a:solidFill>
              </a:rPr>
              <a:t>One or More Value(s) Per Client or Household Project Stay </a:t>
            </a:r>
          </a:p>
          <a:p>
            <a:pPr lvl="2"/>
            <a:r>
              <a:rPr lang="en-US" sz="2400" dirty="0">
                <a:solidFill>
                  <a:schemeClr val="accent4">
                    <a:lumMod val="50000"/>
                  </a:schemeClr>
                </a:solidFill>
              </a:rPr>
              <a:t>• 3.08 Disabling Condition </a:t>
            </a:r>
          </a:p>
          <a:p>
            <a:pPr lvl="2"/>
            <a:r>
              <a:rPr lang="en-US" sz="2400" dirty="0">
                <a:solidFill>
                  <a:schemeClr val="accent4">
                    <a:lumMod val="50000"/>
                  </a:schemeClr>
                </a:solidFill>
              </a:rPr>
              <a:t>• 3.10 Project Start Date </a:t>
            </a:r>
          </a:p>
          <a:p>
            <a:pPr lvl="2"/>
            <a:r>
              <a:rPr lang="en-US" sz="2400" dirty="0">
                <a:solidFill>
                  <a:schemeClr val="accent4">
                    <a:lumMod val="50000"/>
                  </a:schemeClr>
                </a:solidFill>
              </a:rPr>
              <a:t>• 3.11 Project Exit Date </a:t>
            </a:r>
          </a:p>
          <a:p>
            <a:pPr lvl="2"/>
            <a:r>
              <a:rPr lang="en-US" sz="2400" dirty="0">
                <a:solidFill>
                  <a:schemeClr val="accent4">
                    <a:lumMod val="50000"/>
                  </a:schemeClr>
                </a:solidFill>
              </a:rPr>
              <a:t>• 3.12 Destination </a:t>
            </a:r>
          </a:p>
          <a:p>
            <a:pPr lvl="2"/>
            <a:r>
              <a:rPr lang="en-US" sz="2400" dirty="0">
                <a:solidFill>
                  <a:schemeClr val="accent4">
                    <a:lumMod val="50000"/>
                  </a:schemeClr>
                </a:solidFill>
              </a:rPr>
              <a:t>• 3.15 Relationship to Head of Household </a:t>
            </a:r>
          </a:p>
          <a:p>
            <a:pPr lvl="2"/>
            <a:r>
              <a:rPr lang="en-US" sz="2400" dirty="0">
                <a:solidFill>
                  <a:schemeClr val="accent4">
                    <a:lumMod val="50000"/>
                  </a:schemeClr>
                </a:solidFill>
              </a:rPr>
              <a:t>• 3.16 Client Location </a:t>
            </a:r>
          </a:p>
          <a:p>
            <a:pPr lvl="2"/>
            <a:r>
              <a:rPr lang="en-US" sz="2400" dirty="0">
                <a:solidFill>
                  <a:schemeClr val="accent4">
                    <a:lumMod val="50000"/>
                  </a:schemeClr>
                </a:solidFill>
              </a:rPr>
              <a:t>• 3.917 Living Situation</a:t>
            </a:r>
          </a:p>
          <a:p>
            <a:pPr lvl="2"/>
            <a:r>
              <a:rPr lang="en-US" sz="2400" dirty="0">
                <a:solidFill>
                  <a:schemeClr val="accent4">
                    <a:lumMod val="50000"/>
                  </a:schemeClr>
                </a:solidFill>
              </a:rPr>
              <a:t>• 3.20 Housing move-in date (PH/RRH only)</a:t>
            </a:r>
          </a:p>
        </p:txBody>
      </p:sp>
    </p:spTree>
    <p:extLst>
      <p:ext uri="{BB962C8B-B14F-4D97-AF65-F5344CB8AC3E}">
        <p14:creationId xmlns:p14="http://schemas.microsoft.com/office/powerpoint/2010/main" val="20085941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EBA7A03-2326-4AA9-8690-9E23441B4852}"/>
              </a:ext>
            </a:extLst>
          </p:cNvPr>
          <p:cNvSpPr>
            <a:spLocks noGrp="1"/>
          </p:cNvSpPr>
          <p:nvPr>
            <p:ph type="sldNum" sz="quarter" idx="12"/>
          </p:nvPr>
        </p:nvSpPr>
        <p:spPr/>
        <p:txBody>
          <a:bodyPr/>
          <a:lstStyle/>
          <a:p>
            <a:fld id="{A1BE76BD-9833-4B06-A05B-0BF700E72BCD}" type="slidenum">
              <a:rPr lang="en-US" smtClean="0"/>
              <a:t>29</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10419347" cy="1631216"/>
          </a:xfrm>
          <a:prstGeom prst="rect">
            <a:avLst/>
          </a:prstGeom>
          <a:noFill/>
        </p:spPr>
        <p:txBody>
          <a:bodyPr wrap="square" lIns="91440" tIns="45720" rIns="91440" bIns="45720" rtlCol="0" anchor="t">
            <a:spAutoFit/>
          </a:bodyPr>
          <a:lstStyle/>
          <a:p>
            <a:r>
              <a:rPr lang="en-US" sz="2000" b="1" i="1" dirty="0">
                <a:solidFill>
                  <a:schemeClr val="accent1"/>
                </a:solidFill>
              </a:rPr>
              <a:t>3.08 Disabling Condition</a:t>
            </a:r>
          </a:p>
          <a:p>
            <a:endParaRPr lang="en-US" sz="2000" b="1" i="1" dirty="0">
              <a:solidFill>
                <a:schemeClr val="accent1"/>
              </a:solidFill>
            </a:endParaRPr>
          </a:p>
          <a:p>
            <a:r>
              <a:rPr lang="en-US" sz="2000" dirty="0">
                <a:solidFill>
                  <a:schemeClr val="accent1"/>
                </a:solidFill>
              </a:rPr>
              <a:t>•Related to Special Needs Elements</a:t>
            </a:r>
          </a:p>
          <a:p>
            <a:endParaRPr lang="en-US" sz="2000" dirty="0">
              <a:solidFill>
                <a:schemeClr val="accent1"/>
              </a:solidFill>
            </a:endParaRPr>
          </a:p>
          <a:p>
            <a:r>
              <a:rPr lang="en-US" sz="2000" dirty="0">
                <a:solidFill>
                  <a:schemeClr val="accent1"/>
                </a:solidFill>
              </a:rPr>
              <a:t>•Will default “yes”, if otherwise has a disabling condition that affects ability to live independently</a:t>
            </a:r>
            <a:endParaRPr lang="en-US" sz="2000" dirty="0">
              <a:solidFill>
                <a:schemeClr val="accent1"/>
              </a:solidFill>
              <a:cs typeface="Calibri"/>
            </a:endParaRPr>
          </a:p>
        </p:txBody>
      </p:sp>
    </p:spTree>
    <p:extLst>
      <p:ext uri="{BB962C8B-B14F-4D97-AF65-F5344CB8AC3E}">
        <p14:creationId xmlns:p14="http://schemas.microsoft.com/office/powerpoint/2010/main" val="2495362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12902-AD25-4622-A9FF-A9A4FFEF90C2}"/>
              </a:ext>
            </a:extLst>
          </p:cNvPr>
          <p:cNvSpPr>
            <a:spLocks noGrp="1"/>
          </p:cNvSpPr>
          <p:nvPr>
            <p:ph type="title"/>
          </p:nvPr>
        </p:nvSpPr>
        <p:spPr/>
        <p:txBody>
          <a:bodyPr/>
          <a:lstStyle/>
          <a:p>
            <a:r>
              <a:rPr lang="en-US" b="1"/>
              <a:t>Housekeeping </a:t>
            </a:r>
          </a:p>
        </p:txBody>
      </p:sp>
      <p:sp>
        <p:nvSpPr>
          <p:cNvPr id="3" name="Content Placeholder 2">
            <a:extLst>
              <a:ext uri="{FF2B5EF4-FFF2-40B4-BE49-F238E27FC236}">
                <a16:creationId xmlns:a16="http://schemas.microsoft.com/office/drawing/2014/main" id="{43D8B206-583E-49AC-9C8A-FC11CB3F0278}"/>
              </a:ext>
            </a:extLst>
          </p:cNvPr>
          <p:cNvSpPr>
            <a:spLocks noGrp="1"/>
          </p:cNvSpPr>
          <p:nvPr>
            <p:ph idx="1"/>
          </p:nvPr>
        </p:nvSpPr>
        <p:spPr>
          <a:xfrm>
            <a:off x="620206" y="1690688"/>
            <a:ext cx="10988320" cy="4206240"/>
          </a:xfrm>
        </p:spPr>
        <p:txBody>
          <a:bodyPr vert="horz" lIns="91440" tIns="45720" rIns="91440" bIns="45720" rtlCol="0" anchor="t">
            <a:normAutofit fontScale="92500" lnSpcReduction="20000"/>
          </a:bodyPr>
          <a:lstStyle/>
          <a:p>
            <a:pPr marL="0" indent="0">
              <a:buNone/>
            </a:pPr>
            <a:r>
              <a:rPr lang="en-US" b="1" dirty="0"/>
              <a:t>Logistics</a:t>
            </a:r>
          </a:p>
          <a:p>
            <a:pPr marL="228600" lvl="1" indent="0">
              <a:lnSpc>
                <a:spcPct val="120000"/>
              </a:lnSpc>
              <a:buNone/>
            </a:pPr>
            <a:r>
              <a:rPr lang="en-US" sz="2200" dirty="0"/>
              <a:t>	• 2.5-hour training session</a:t>
            </a:r>
          </a:p>
          <a:p>
            <a:pPr marL="228600" lvl="1" indent="0">
              <a:lnSpc>
                <a:spcPct val="120000"/>
              </a:lnSpc>
              <a:buNone/>
            </a:pPr>
            <a:r>
              <a:rPr lang="en-US" sz="2200" dirty="0"/>
              <a:t>	• Please stay muted, unless you would like to ask a question </a:t>
            </a:r>
          </a:p>
          <a:p>
            <a:pPr marL="228600" lvl="1" indent="0">
              <a:lnSpc>
                <a:spcPct val="120000"/>
              </a:lnSpc>
              <a:buNone/>
            </a:pPr>
            <a:r>
              <a:rPr lang="en-US" sz="2200" dirty="0"/>
              <a:t>	• Your undivided attention is required:</a:t>
            </a:r>
          </a:p>
          <a:p>
            <a:pPr marL="1485900" lvl="3" indent="-342900">
              <a:lnSpc>
                <a:spcPct val="120000"/>
              </a:lnSpc>
            </a:pPr>
            <a:r>
              <a:rPr lang="en-US" sz="1600" dirty="0"/>
              <a:t>Close email and other programs for the best quality</a:t>
            </a:r>
          </a:p>
          <a:p>
            <a:pPr marL="1485900" lvl="3" indent="-342900">
              <a:lnSpc>
                <a:spcPct val="120000"/>
              </a:lnSpc>
            </a:pPr>
            <a:r>
              <a:rPr lang="en-US" sz="1600" dirty="0"/>
              <a:t>Silence your phone, do not answer text messages</a:t>
            </a:r>
            <a:endParaRPr lang="en-US" sz="1600" dirty="0">
              <a:cs typeface="Calibri" panose="020F0502020204030204"/>
            </a:endParaRPr>
          </a:p>
          <a:p>
            <a:pPr marL="1485900" lvl="3" indent="-342900">
              <a:lnSpc>
                <a:spcPct val="120000"/>
              </a:lnSpc>
            </a:pPr>
            <a:r>
              <a:rPr lang="en-US" sz="1600" dirty="0">
                <a:cs typeface="Calibri" panose="020F0502020204030204"/>
              </a:rPr>
              <a:t>Shut the office door</a:t>
            </a:r>
            <a:endParaRPr lang="en-US" sz="1600" dirty="0"/>
          </a:p>
          <a:p>
            <a:pPr marL="1485900" lvl="3" indent="-342900">
              <a:lnSpc>
                <a:spcPct val="120000"/>
              </a:lnSpc>
            </a:pPr>
            <a:r>
              <a:rPr lang="en-US" sz="1600" dirty="0">
                <a:cs typeface="Calibri"/>
              </a:rPr>
              <a:t>Inform your staff you are not available during this time</a:t>
            </a:r>
            <a:endParaRPr lang="en-US" sz="1600" dirty="0"/>
          </a:p>
          <a:p>
            <a:pPr marL="0" indent="0">
              <a:buNone/>
            </a:pPr>
            <a:r>
              <a:rPr lang="en-US" sz="2400" b="1" dirty="0"/>
              <a:t>Asking questions</a:t>
            </a:r>
          </a:p>
          <a:p>
            <a:pPr marL="0" indent="0">
              <a:buNone/>
            </a:pPr>
            <a:r>
              <a:rPr lang="en-US" sz="2400" dirty="0"/>
              <a:t>	• This training session is for you, so ask questions at anytime, or type your questions </a:t>
            </a:r>
          </a:p>
          <a:p>
            <a:pPr marL="0" indent="0">
              <a:buNone/>
            </a:pPr>
            <a:r>
              <a:rPr lang="en-US" sz="2400" dirty="0"/>
              <a:t>	• If you ask questions that are not answered, they will be answered after we 	   	   review them with our vendor, the Partnership Center or we will ask HUD.</a:t>
            </a:r>
          </a:p>
          <a:p>
            <a:pPr marL="0" indent="0">
              <a:buNone/>
            </a:pPr>
            <a:endParaRPr lang="en-US" sz="2200" dirty="0"/>
          </a:p>
        </p:txBody>
      </p:sp>
      <p:sp>
        <p:nvSpPr>
          <p:cNvPr id="4" name="Slide Number Placeholder 3">
            <a:extLst>
              <a:ext uri="{FF2B5EF4-FFF2-40B4-BE49-F238E27FC236}">
                <a16:creationId xmlns:a16="http://schemas.microsoft.com/office/drawing/2014/main" id="{5D5BCF50-C14B-4026-BEF9-5879B8E0A8A6}"/>
              </a:ext>
            </a:extLst>
          </p:cNvPr>
          <p:cNvSpPr>
            <a:spLocks noGrp="1"/>
          </p:cNvSpPr>
          <p:nvPr>
            <p:ph type="sldNum" sz="quarter" idx="12"/>
          </p:nvPr>
        </p:nvSpPr>
        <p:spPr/>
        <p:txBody>
          <a:bodyPr/>
          <a:lstStyle/>
          <a:p>
            <a:fld id="{498AECB6-989C-443D-BA29-FB3DBF5C49AF}" type="slidenum">
              <a:rPr lang="en-US" smtClean="0"/>
              <a:t>3</a:t>
            </a:fld>
            <a:endParaRPr lang="en-US"/>
          </a:p>
        </p:txBody>
      </p:sp>
    </p:spTree>
    <p:extLst>
      <p:ext uri="{BB962C8B-B14F-4D97-AF65-F5344CB8AC3E}">
        <p14:creationId xmlns:p14="http://schemas.microsoft.com/office/powerpoint/2010/main" val="333603790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BBC6F48-C400-4C6D-9ADC-997F7F918CFC}"/>
              </a:ext>
            </a:extLst>
          </p:cNvPr>
          <p:cNvSpPr>
            <a:spLocks noGrp="1"/>
          </p:cNvSpPr>
          <p:nvPr>
            <p:ph type="sldNum" sz="quarter" idx="12"/>
          </p:nvPr>
        </p:nvSpPr>
        <p:spPr/>
        <p:txBody>
          <a:bodyPr/>
          <a:lstStyle/>
          <a:p>
            <a:fld id="{A1BE76BD-9833-4B06-A05B-0BF700E72BCD}" type="slidenum">
              <a:rPr lang="en-US" smtClean="0"/>
              <a:t>30</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9865895" cy="2862322"/>
          </a:xfrm>
          <a:prstGeom prst="rect">
            <a:avLst/>
          </a:prstGeom>
          <a:noFill/>
        </p:spPr>
        <p:txBody>
          <a:bodyPr wrap="square" rtlCol="0">
            <a:spAutoFit/>
          </a:bodyPr>
          <a:lstStyle/>
          <a:p>
            <a:r>
              <a:rPr lang="en-US" sz="2000" b="1" i="1" dirty="0">
                <a:solidFill>
                  <a:schemeClr val="accent1"/>
                </a:solidFill>
              </a:rPr>
              <a:t>3.10, 3.11 When To Enter and Exit client</a:t>
            </a:r>
          </a:p>
          <a:p>
            <a:endParaRPr lang="en-US" sz="2000" dirty="0">
              <a:solidFill>
                <a:schemeClr val="accent1"/>
              </a:solidFill>
            </a:endParaRPr>
          </a:p>
          <a:p>
            <a:pPr lvl="1"/>
            <a:r>
              <a:rPr lang="en-US" sz="2000" dirty="0">
                <a:solidFill>
                  <a:schemeClr val="accent1"/>
                </a:solidFill>
              </a:rPr>
              <a:t>• Project Start</a:t>
            </a:r>
          </a:p>
          <a:p>
            <a:pPr lvl="1"/>
            <a:endParaRPr lang="en-US" sz="2000" dirty="0">
              <a:solidFill>
                <a:schemeClr val="accent1"/>
              </a:solidFill>
            </a:endParaRPr>
          </a:p>
          <a:p>
            <a:pPr lvl="1"/>
            <a:r>
              <a:rPr lang="en-US" sz="2000" dirty="0">
                <a:solidFill>
                  <a:schemeClr val="accent1"/>
                </a:solidFill>
              </a:rPr>
              <a:t>• Start Date will be the first date the youth enters the program </a:t>
            </a:r>
          </a:p>
          <a:p>
            <a:pPr lvl="1"/>
            <a:endParaRPr lang="en-US" sz="2000" dirty="0">
              <a:solidFill>
                <a:schemeClr val="accent1"/>
              </a:solidFill>
            </a:endParaRPr>
          </a:p>
          <a:p>
            <a:pPr lvl="1"/>
            <a:r>
              <a:rPr lang="en-US" sz="2000" dirty="0">
                <a:solidFill>
                  <a:schemeClr val="accent1"/>
                </a:solidFill>
              </a:rPr>
              <a:t>• Exit Date will be the date the youth is referred to another program or after a period of no-contact</a:t>
            </a:r>
          </a:p>
          <a:p>
            <a:pPr lvl="1"/>
            <a:endParaRPr lang="en-US" sz="2000" dirty="0">
              <a:solidFill>
                <a:schemeClr val="accent1"/>
              </a:solidFill>
            </a:endParaRPr>
          </a:p>
        </p:txBody>
      </p:sp>
    </p:spTree>
    <p:extLst>
      <p:ext uri="{BB962C8B-B14F-4D97-AF65-F5344CB8AC3E}">
        <p14:creationId xmlns:p14="http://schemas.microsoft.com/office/powerpoint/2010/main" val="35541325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3DDCE-EF3A-40F4-8F63-6CD5AB5CDB18}"/>
              </a:ext>
            </a:extLst>
          </p:cNvPr>
          <p:cNvSpPr>
            <a:spLocks noGrp="1"/>
          </p:cNvSpPr>
          <p:nvPr>
            <p:ph type="title"/>
          </p:nvPr>
        </p:nvSpPr>
        <p:spPr/>
        <p:txBody>
          <a:bodyPr/>
          <a:lstStyle/>
          <a:p>
            <a:r>
              <a:rPr lang="en-US" b="1" dirty="0"/>
              <a:t>3.11 Project Exit Date</a:t>
            </a:r>
          </a:p>
        </p:txBody>
      </p:sp>
      <p:sp>
        <p:nvSpPr>
          <p:cNvPr id="3" name="Slide Number Placeholder 2">
            <a:extLst>
              <a:ext uri="{FF2B5EF4-FFF2-40B4-BE49-F238E27FC236}">
                <a16:creationId xmlns:a16="http://schemas.microsoft.com/office/drawing/2014/main" id="{021F8235-D1BA-437F-A6BC-332B02A4DAAB}"/>
              </a:ext>
            </a:extLst>
          </p:cNvPr>
          <p:cNvSpPr>
            <a:spLocks noGrp="1"/>
          </p:cNvSpPr>
          <p:nvPr>
            <p:ph type="sldNum" sz="quarter" idx="12"/>
          </p:nvPr>
        </p:nvSpPr>
        <p:spPr/>
        <p:txBody>
          <a:bodyPr/>
          <a:lstStyle/>
          <a:p>
            <a:fld id="{A1BE76BD-9833-4B06-A05B-0BF700E72BCD}" type="slidenum">
              <a:rPr lang="en-US" smtClean="0"/>
              <a:t>31</a:t>
            </a:fld>
            <a:endParaRPr lang="en-US"/>
          </a:p>
        </p:txBody>
      </p:sp>
      <p:sp>
        <p:nvSpPr>
          <p:cNvPr id="5" name="TextBox 4">
            <a:extLst>
              <a:ext uri="{FF2B5EF4-FFF2-40B4-BE49-F238E27FC236}">
                <a16:creationId xmlns:a16="http://schemas.microsoft.com/office/drawing/2014/main" id="{BDD9A0C6-6453-4187-B0CD-738C9B57B3CC}"/>
              </a:ext>
            </a:extLst>
          </p:cNvPr>
          <p:cNvSpPr txBox="1"/>
          <p:nvPr/>
        </p:nvSpPr>
        <p:spPr>
          <a:xfrm>
            <a:off x="1120879" y="1893514"/>
            <a:ext cx="8878388" cy="3046988"/>
          </a:xfrm>
          <a:prstGeom prst="rect">
            <a:avLst/>
          </a:prstGeom>
          <a:noFill/>
        </p:spPr>
        <p:txBody>
          <a:bodyPr wrap="square">
            <a:spAutoFit/>
          </a:bodyPr>
          <a:lstStyle/>
          <a:p>
            <a:pPr marL="285750" indent="-285750">
              <a:buFont typeface="Arial" panose="020B0604020202020204" pitchFamily="34" charset="0"/>
              <a:buChar char="•"/>
            </a:pPr>
            <a:r>
              <a:rPr lang="en-US" sz="2400" dirty="0">
                <a:solidFill>
                  <a:schemeClr val="accent1"/>
                </a:solidFill>
              </a:rPr>
              <a:t>The purpose of the project exit date is to determine the end of a client’s period of participation with a project</a:t>
            </a:r>
          </a:p>
          <a:p>
            <a:endParaRPr lang="en-US" sz="2400" dirty="0">
              <a:solidFill>
                <a:schemeClr val="accent1"/>
              </a:solidFill>
            </a:endParaRPr>
          </a:p>
          <a:p>
            <a:pPr marL="285750" indent="-285750">
              <a:buFont typeface="Arial" panose="020B0604020202020204" pitchFamily="34" charset="0"/>
              <a:buChar char="•"/>
            </a:pPr>
            <a:r>
              <a:rPr lang="en-US" sz="2400" dirty="0">
                <a:solidFill>
                  <a:schemeClr val="accent1"/>
                </a:solidFill>
              </a:rPr>
              <a:t>All projects need this data element for reporting; residential continuum projects need it to measure lengths of stay, and other projects need it to determine the amount of time spent participating in the project</a:t>
            </a:r>
          </a:p>
          <a:p>
            <a:endParaRPr lang="en-US" sz="2400" dirty="0">
              <a:solidFill>
                <a:schemeClr val="accent1"/>
              </a:solidFill>
            </a:endParaRPr>
          </a:p>
        </p:txBody>
      </p:sp>
    </p:spTree>
    <p:extLst>
      <p:ext uri="{BB962C8B-B14F-4D97-AF65-F5344CB8AC3E}">
        <p14:creationId xmlns:p14="http://schemas.microsoft.com/office/powerpoint/2010/main" val="1717160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5" name="Slide Number Placeholder 4">
            <a:extLst>
              <a:ext uri="{FF2B5EF4-FFF2-40B4-BE49-F238E27FC236}">
                <a16:creationId xmlns:a16="http://schemas.microsoft.com/office/drawing/2014/main" id="{DC325AC0-47B8-4D3A-A964-CDB908C92822}"/>
              </a:ext>
            </a:extLst>
          </p:cNvPr>
          <p:cNvSpPr>
            <a:spLocks noGrp="1"/>
          </p:cNvSpPr>
          <p:nvPr>
            <p:ph type="sldNum" sz="quarter" idx="12"/>
          </p:nvPr>
        </p:nvSpPr>
        <p:spPr/>
        <p:txBody>
          <a:bodyPr/>
          <a:lstStyle/>
          <a:p>
            <a:fld id="{A1BE76BD-9833-4B06-A05B-0BF700E72BCD}" type="slidenum">
              <a:rPr lang="en-US" smtClean="0"/>
              <a:t>32</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10419347" cy="4093428"/>
          </a:xfrm>
          <a:prstGeom prst="rect">
            <a:avLst/>
          </a:prstGeom>
          <a:noFill/>
        </p:spPr>
        <p:txBody>
          <a:bodyPr wrap="square" rtlCol="0">
            <a:spAutoFit/>
          </a:bodyPr>
          <a:lstStyle/>
          <a:p>
            <a:r>
              <a:rPr lang="en-US" sz="2000" b="1" i="1" dirty="0">
                <a:solidFill>
                  <a:schemeClr val="accent1"/>
                </a:solidFill>
              </a:rPr>
              <a:t>3.12 Destination</a:t>
            </a:r>
          </a:p>
          <a:p>
            <a:endParaRPr lang="en-US" sz="2000" b="1" i="1" dirty="0">
              <a:solidFill>
                <a:schemeClr val="accent1"/>
              </a:solidFill>
            </a:endParaRPr>
          </a:p>
          <a:p>
            <a:r>
              <a:rPr lang="en-US" sz="2000" dirty="0">
                <a:solidFill>
                  <a:schemeClr val="accent1"/>
                </a:solidFill>
              </a:rPr>
              <a:t>• </a:t>
            </a:r>
            <a:r>
              <a:rPr lang="en-US" sz="2000" b="1" dirty="0">
                <a:solidFill>
                  <a:schemeClr val="accent1"/>
                </a:solidFill>
              </a:rPr>
              <a:t>Very important! </a:t>
            </a:r>
            <a:r>
              <a:rPr lang="en-US" sz="2000" dirty="0">
                <a:solidFill>
                  <a:schemeClr val="accent1"/>
                </a:solidFill>
              </a:rPr>
              <a:t>Select the destination that best matches where the youth is going</a:t>
            </a:r>
          </a:p>
          <a:p>
            <a:pPr lvl="1"/>
            <a:r>
              <a:rPr lang="en-US" sz="2000" dirty="0">
                <a:solidFill>
                  <a:schemeClr val="accent1"/>
                </a:solidFill>
              </a:rPr>
              <a:t>School, military, and similar institutions, select ‘Rental by client –no ongoing subsidy’ (subsidy refers to voucher/rental assistance, but not room &amp; board assistance)</a:t>
            </a:r>
          </a:p>
          <a:p>
            <a:pPr lvl="1"/>
            <a:endParaRPr lang="en-US" sz="2000" dirty="0">
              <a:solidFill>
                <a:schemeClr val="accent1"/>
              </a:solidFill>
            </a:endParaRPr>
          </a:p>
          <a:p>
            <a:r>
              <a:rPr lang="en-US" sz="2000" dirty="0">
                <a:solidFill>
                  <a:schemeClr val="accent4">
                    <a:lumMod val="50000"/>
                  </a:schemeClr>
                </a:solidFill>
              </a:rPr>
              <a:t>• Destination: For family reunification would be entered as “Staying or living with family, permanent tenure.”</a:t>
            </a:r>
          </a:p>
          <a:p>
            <a:endParaRPr lang="en-US" sz="2000" dirty="0">
              <a:solidFill>
                <a:schemeClr val="accent4">
                  <a:lumMod val="50000"/>
                </a:schemeClr>
              </a:solidFill>
            </a:endParaRPr>
          </a:p>
          <a:p>
            <a:r>
              <a:rPr lang="en-US" sz="2000" dirty="0">
                <a:solidFill>
                  <a:schemeClr val="accent1"/>
                </a:solidFill>
              </a:rPr>
              <a:t>•‘Other’ is a negative exit, so only use as last resort</a:t>
            </a:r>
          </a:p>
          <a:p>
            <a:endParaRPr lang="en-US" sz="2000" dirty="0">
              <a:solidFill>
                <a:schemeClr val="accent1"/>
              </a:solidFill>
            </a:endParaRPr>
          </a:p>
          <a:p>
            <a:r>
              <a:rPr lang="en-US" sz="2000" dirty="0">
                <a:solidFill>
                  <a:schemeClr val="accent1"/>
                </a:solidFill>
              </a:rPr>
              <a:t>•If the youth is exited after a period of no-contact, select ‘No exit interview completed’ this is a negative exit</a:t>
            </a:r>
          </a:p>
        </p:txBody>
      </p:sp>
    </p:spTree>
    <p:extLst>
      <p:ext uri="{BB962C8B-B14F-4D97-AF65-F5344CB8AC3E}">
        <p14:creationId xmlns:p14="http://schemas.microsoft.com/office/powerpoint/2010/main" val="3543483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BBC6F48-C400-4C6D-9ADC-997F7F918CFC}"/>
              </a:ext>
            </a:extLst>
          </p:cNvPr>
          <p:cNvSpPr>
            <a:spLocks noGrp="1"/>
          </p:cNvSpPr>
          <p:nvPr>
            <p:ph type="sldNum" sz="quarter" idx="12"/>
          </p:nvPr>
        </p:nvSpPr>
        <p:spPr/>
        <p:txBody>
          <a:bodyPr/>
          <a:lstStyle/>
          <a:p>
            <a:fld id="{A1BE76BD-9833-4B06-A05B-0BF700E72BCD}" type="slidenum">
              <a:rPr lang="en-US" smtClean="0"/>
              <a:t>33</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470145" y="2084527"/>
            <a:ext cx="9865895" cy="3416320"/>
          </a:xfrm>
          <a:prstGeom prst="rect">
            <a:avLst/>
          </a:prstGeom>
          <a:noFill/>
        </p:spPr>
        <p:txBody>
          <a:bodyPr wrap="square" rtlCol="0">
            <a:spAutoFit/>
          </a:bodyPr>
          <a:lstStyle/>
          <a:p>
            <a:r>
              <a:rPr lang="en-US" sz="2400" b="1" dirty="0">
                <a:solidFill>
                  <a:schemeClr val="accent4">
                    <a:lumMod val="50000"/>
                  </a:schemeClr>
                </a:solidFill>
              </a:rPr>
              <a:t>3.15</a:t>
            </a:r>
            <a:r>
              <a:rPr lang="en-US" sz="2400" dirty="0">
                <a:solidFill>
                  <a:schemeClr val="accent4">
                    <a:lumMod val="50000"/>
                  </a:schemeClr>
                </a:solidFill>
              </a:rPr>
              <a:t> </a:t>
            </a:r>
            <a:r>
              <a:rPr lang="en-US" sz="2400" b="1" dirty="0">
                <a:solidFill>
                  <a:schemeClr val="accent4">
                    <a:lumMod val="50000"/>
                  </a:schemeClr>
                </a:solidFill>
              </a:rPr>
              <a:t>Relationship to Household </a:t>
            </a:r>
          </a:p>
          <a:p>
            <a:pPr lvl="1"/>
            <a:r>
              <a:rPr lang="en-US" sz="2400" dirty="0">
                <a:solidFill>
                  <a:schemeClr val="accent4">
                    <a:lumMod val="50000"/>
                  </a:schemeClr>
                </a:solidFill>
              </a:rPr>
              <a:t>• Each unaccompanied youth is a Head of Household (“Self”) </a:t>
            </a:r>
          </a:p>
          <a:p>
            <a:pPr lvl="1"/>
            <a:endParaRPr lang="en-US" sz="2400" dirty="0">
              <a:solidFill>
                <a:schemeClr val="accent4">
                  <a:lumMod val="50000"/>
                </a:schemeClr>
              </a:solidFill>
            </a:endParaRPr>
          </a:p>
          <a:p>
            <a:pPr lvl="1"/>
            <a:r>
              <a:rPr lang="en-US" sz="2400" dirty="0">
                <a:solidFill>
                  <a:schemeClr val="accent4">
                    <a:lumMod val="50000"/>
                  </a:schemeClr>
                </a:solidFill>
              </a:rPr>
              <a:t>• Youth with child(ren): The youth is a Head of Household (“Self”) and the child(ren) is “Head of Household’s Child” </a:t>
            </a:r>
          </a:p>
          <a:p>
            <a:pPr lvl="1"/>
            <a:endParaRPr lang="en-US" sz="2400" dirty="0">
              <a:solidFill>
                <a:schemeClr val="accent4">
                  <a:lumMod val="50000"/>
                </a:schemeClr>
              </a:solidFill>
            </a:endParaRPr>
          </a:p>
          <a:p>
            <a:pPr lvl="1"/>
            <a:r>
              <a:rPr lang="en-US" sz="2400" dirty="0">
                <a:solidFill>
                  <a:schemeClr val="accent4">
                    <a:lumMod val="50000"/>
                  </a:schemeClr>
                </a:solidFill>
              </a:rPr>
              <a:t>• </a:t>
            </a:r>
            <a:r>
              <a:rPr lang="en-US" sz="2400" b="1" dirty="0">
                <a:solidFill>
                  <a:schemeClr val="accent4">
                    <a:lumMod val="50000"/>
                  </a:schemeClr>
                </a:solidFill>
              </a:rPr>
              <a:t>Youth presenting together (such as siblings or partners) would each be considered their own Head of Household  each person should be entered as their own record in their own household</a:t>
            </a:r>
          </a:p>
        </p:txBody>
      </p:sp>
    </p:spTree>
    <p:extLst>
      <p:ext uri="{BB962C8B-B14F-4D97-AF65-F5344CB8AC3E}">
        <p14:creationId xmlns:p14="http://schemas.microsoft.com/office/powerpoint/2010/main" val="2578916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F063A3B4-F134-42DC-B49A-5056E5988F5E}"/>
              </a:ext>
            </a:extLst>
          </p:cNvPr>
          <p:cNvSpPr>
            <a:spLocks noGrp="1"/>
          </p:cNvSpPr>
          <p:nvPr>
            <p:ph type="sldNum" sz="quarter" idx="12"/>
          </p:nvPr>
        </p:nvSpPr>
        <p:spPr/>
        <p:txBody>
          <a:bodyPr/>
          <a:lstStyle/>
          <a:p>
            <a:fld id="{A1BE76BD-9833-4B06-A05B-0BF700E72BCD}" type="slidenum">
              <a:rPr lang="en-US" smtClean="0"/>
              <a:t>34</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10419347" cy="2308324"/>
          </a:xfrm>
          <a:prstGeom prst="rect">
            <a:avLst/>
          </a:prstGeom>
          <a:noFill/>
        </p:spPr>
        <p:txBody>
          <a:bodyPr wrap="square" rtlCol="0">
            <a:spAutoFit/>
          </a:bodyPr>
          <a:lstStyle/>
          <a:p>
            <a:endParaRPr lang="en-US" sz="2400" i="1" dirty="0">
              <a:solidFill>
                <a:schemeClr val="accent1"/>
              </a:solidFill>
            </a:endParaRPr>
          </a:p>
          <a:p>
            <a:r>
              <a:rPr lang="en-US" sz="2400" b="1" i="1" dirty="0">
                <a:solidFill>
                  <a:schemeClr val="accent1"/>
                </a:solidFill>
              </a:rPr>
              <a:t>3.16 Client Location</a:t>
            </a:r>
          </a:p>
          <a:p>
            <a:endParaRPr lang="en-US" sz="2400" b="1" dirty="0">
              <a:solidFill>
                <a:schemeClr val="accent1"/>
              </a:solidFill>
            </a:endParaRPr>
          </a:p>
          <a:p>
            <a:pPr lvl="1"/>
            <a:r>
              <a:rPr lang="en-US" sz="2400" dirty="0">
                <a:solidFill>
                  <a:schemeClr val="accent1"/>
                </a:solidFill>
              </a:rPr>
              <a:t>•CoC Code: MA-516</a:t>
            </a:r>
          </a:p>
          <a:p>
            <a:pPr lvl="1"/>
            <a:endParaRPr lang="en-US" sz="2400" dirty="0">
              <a:solidFill>
                <a:schemeClr val="accent1"/>
              </a:solidFill>
            </a:endParaRPr>
          </a:p>
          <a:p>
            <a:pPr lvl="1"/>
            <a:r>
              <a:rPr lang="en-US" sz="2400" dirty="0">
                <a:solidFill>
                  <a:schemeClr val="accent1"/>
                </a:solidFill>
              </a:rPr>
              <a:t>System will default to the correct location</a:t>
            </a:r>
          </a:p>
        </p:txBody>
      </p:sp>
    </p:spTree>
    <p:extLst>
      <p:ext uri="{BB962C8B-B14F-4D97-AF65-F5344CB8AC3E}">
        <p14:creationId xmlns:p14="http://schemas.microsoft.com/office/powerpoint/2010/main" val="325298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6A39567-5893-44C2-A251-DADBD489B0F0}"/>
              </a:ext>
            </a:extLst>
          </p:cNvPr>
          <p:cNvSpPr>
            <a:spLocks noGrp="1"/>
          </p:cNvSpPr>
          <p:nvPr>
            <p:ph type="sldNum" sz="quarter" idx="12"/>
          </p:nvPr>
        </p:nvSpPr>
        <p:spPr/>
        <p:txBody>
          <a:bodyPr/>
          <a:lstStyle/>
          <a:p>
            <a:fld id="{A1BE76BD-9833-4B06-A05B-0BF700E72BCD}" type="slidenum">
              <a:rPr lang="en-US" smtClean="0"/>
              <a:t>35</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10419347" cy="2862322"/>
          </a:xfrm>
          <a:prstGeom prst="rect">
            <a:avLst/>
          </a:prstGeom>
          <a:noFill/>
        </p:spPr>
        <p:txBody>
          <a:bodyPr wrap="square" rtlCol="0">
            <a:spAutoFit/>
          </a:bodyPr>
          <a:lstStyle/>
          <a:p>
            <a:r>
              <a:rPr lang="en-US" sz="2000" b="1" dirty="0">
                <a:solidFill>
                  <a:schemeClr val="accent4">
                    <a:lumMod val="50000"/>
                  </a:schemeClr>
                </a:solidFill>
              </a:rPr>
              <a:t>3.917 </a:t>
            </a:r>
            <a:r>
              <a:rPr lang="en-US" sz="2000" dirty="0">
                <a:solidFill>
                  <a:schemeClr val="accent4">
                    <a:lumMod val="50000"/>
                  </a:schemeClr>
                </a:solidFill>
              </a:rPr>
              <a:t>Prior Living Situation</a:t>
            </a:r>
          </a:p>
          <a:p>
            <a:endParaRPr lang="en-US" sz="2000" dirty="0">
              <a:solidFill>
                <a:schemeClr val="accent4">
                  <a:lumMod val="50000"/>
                </a:schemeClr>
              </a:solidFill>
            </a:endParaRPr>
          </a:p>
          <a:p>
            <a:r>
              <a:rPr lang="en-US" sz="2000" dirty="0">
                <a:solidFill>
                  <a:schemeClr val="accent4">
                    <a:lumMod val="50000"/>
                  </a:schemeClr>
                </a:solidFill>
              </a:rPr>
              <a:t>To identify the type of living situation and length of stay in that situation just prior to project start</a:t>
            </a:r>
          </a:p>
          <a:p>
            <a:r>
              <a:rPr lang="en-US" sz="2000" dirty="0">
                <a:solidFill>
                  <a:schemeClr val="accent4">
                    <a:lumMod val="50000"/>
                  </a:schemeClr>
                </a:solidFill>
              </a:rPr>
              <a:t> for all adults and heads of households</a:t>
            </a:r>
          </a:p>
          <a:p>
            <a:endParaRPr lang="en-US" sz="2000" dirty="0">
              <a:solidFill>
                <a:schemeClr val="accent4">
                  <a:lumMod val="50000"/>
                </a:schemeClr>
              </a:solidFill>
            </a:endParaRPr>
          </a:p>
          <a:p>
            <a:r>
              <a:rPr lang="en-US" sz="2000" dirty="0">
                <a:solidFill>
                  <a:schemeClr val="accent4">
                    <a:lumMod val="50000"/>
                  </a:schemeClr>
                </a:solidFill>
              </a:rPr>
              <a:t>Intake staff should ask clients about their homeless history, including specific instances the client spent on the street, in an Emergency Shelter, or in a Safe Haven project. This may require defining or explaining each field to the client.</a:t>
            </a:r>
          </a:p>
          <a:p>
            <a:endParaRPr lang="en-US" sz="2000" b="1" i="1" dirty="0">
              <a:solidFill>
                <a:schemeClr val="accent4">
                  <a:lumMod val="50000"/>
                </a:schemeClr>
              </a:solidFill>
            </a:endParaRPr>
          </a:p>
        </p:txBody>
      </p:sp>
    </p:spTree>
    <p:extLst>
      <p:ext uri="{BB962C8B-B14F-4D97-AF65-F5344CB8AC3E}">
        <p14:creationId xmlns:p14="http://schemas.microsoft.com/office/powerpoint/2010/main" val="2603813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Universal Data Elements </a:t>
            </a:r>
          </a:p>
        </p:txBody>
      </p:sp>
      <p:sp>
        <p:nvSpPr>
          <p:cNvPr id="4" name="Slide Number Placeholder 3">
            <a:extLst>
              <a:ext uri="{FF2B5EF4-FFF2-40B4-BE49-F238E27FC236}">
                <a16:creationId xmlns:a16="http://schemas.microsoft.com/office/drawing/2014/main" id="{76A39567-5893-44C2-A251-DADBD489B0F0}"/>
              </a:ext>
            </a:extLst>
          </p:cNvPr>
          <p:cNvSpPr>
            <a:spLocks noGrp="1"/>
          </p:cNvSpPr>
          <p:nvPr>
            <p:ph type="sldNum" sz="quarter" idx="12"/>
          </p:nvPr>
        </p:nvSpPr>
        <p:spPr/>
        <p:txBody>
          <a:bodyPr/>
          <a:lstStyle/>
          <a:p>
            <a:fld id="{A1BE76BD-9833-4B06-A05B-0BF700E72BCD}" type="slidenum">
              <a:rPr lang="en-US" smtClean="0"/>
              <a:t>36</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034716" y="1690688"/>
            <a:ext cx="10419347" cy="2862322"/>
          </a:xfrm>
          <a:prstGeom prst="rect">
            <a:avLst/>
          </a:prstGeom>
          <a:noFill/>
        </p:spPr>
        <p:txBody>
          <a:bodyPr wrap="square" rtlCol="0">
            <a:spAutoFit/>
          </a:bodyPr>
          <a:lstStyle/>
          <a:p>
            <a:r>
              <a:rPr lang="en-US" sz="2000" b="1" dirty="0">
                <a:solidFill>
                  <a:schemeClr val="accent4">
                    <a:lumMod val="50000"/>
                  </a:schemeClr>
                </a:solidFill>
              </a:rPr>
              <a:t>3.20 </a:t>
            </a:r>
            <a:r>
              <a:rPr lang="en-US" sz="2000" dirty="0">
                <a:solidFill>
                  <a:schemeClr val="accent4">
                    <a:lumMod val="50000"/>
                  </a:schemeClr>
                </a:solidFill>
              </a:rPr>
              <a:t>Housing move-in date (RRH &amp; PH only)</a:t>
            </a:r>
          </a:p>
          <a:p>
            <a:endParaRPr lang="en-US" sz="2000" dirty="0">
              <a:solidFill>
                <a:schemeClr val="accent4">
                  <a:lumMod val="50000"/>
                </a:schemeClr>
              </a:solidFill>
            </a:endParaRPr>
          </a:p>
          <a:p>
            <a:r>
              <a:rPr lang="en-US" sz="2000" dirty="0">
                <a:solidFill>
                  <a:schemeClr val="accent4">
                    <a:lumMod val="50000"/>
                  </a:schemeClr>
                </a:solidFill>
              </a:rPr>
              <a:t>To identify the type of living situation and length of stay in that situation just prior to project start</a:t>
            </a:r>
          </a:p>
          <a:p>
            <a:r>
              <a:rPr lang="en-US" sz="2000" dirty="0">
                <a:solidFill>
                  <a:schemeClr val="accent4">
                    <a:lumMod val="50000"/>
                  </a:schemeClr>
                </a:solidFill>
              </a:rPr>
              <a:t> for all adults and heads of households</a:t>
            </a:r>
          </a:p>
          <a:p>
            <a:endParaRPr lang="en-US" sz="2000" dirty="0">
              <a:solidFill>
                <a:schemeClr val="accent4">
                  <a:lumMod val="50000"/>
                </a:schemeClr>
              </a:solidFill>
            </a:endParaRPr>
          </a:p>
          <a:p>
            <a:r>
              <a:rPr lang="en-US" sz="2000" dirty="0">
                <a:solidFill>
                  <a:schemeClr val="accent4">
                    <a:lumMod val="50000"/>
                  </a:schemeClr>
                </a:solidFill>
              </a:rPr>
              <a:t>Intake staff should ask clients about their homeless history, including specific instances the client spent on the street, in an Emergency Shelter, or in a Safe Haven project. This may require defining or explaining each field to the client.</a:t>
            </a:r>
          </a:p>
          <a:p>
            <a:endParaRPr lang="en-US" sz="2000" b="1" i="1" dirty="0">
              <a:solidFill>
                <a:schemeClr val="accent4">
                  <a:lumMod val="50000"/>
                </a:schemeClr>
              </a:solidFill>
            </a:endParaRPr>
          </a:p>
        </p:txBody>
      </p:sp>
    </p:spTree>
    <p:extLst>
      <p:ext uri="{BB962C8B-B14F-4D97-AF65-F5344CB8AC3E}">
        <p14:creationId xmlns:p14="http://schemas.microsoft.com/office/powerpoint/2010/main" val="17401823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DD7FC-4AEB-4F3A-96B6-29AFA0EC159F}"/>
              </a:ext>
            </a:extLst>
          </p:cNvPr>
          <p:cNvSpPr>
            <a:spLocks noGrp="1"/>
          </p:cNvSpPr>
          <p:nvPr>
            <p:ph type="title"/>
          </p:nvPr>
        </p:nvSpPr>
        <p:spPr/>
        <p:txBody>
          <a:bodyPr/>
          <a:lstStyle/>
          <a:p>
            <a:r>
              <a:rPr lang="en-US" b="1" dirty="0"/>
              <a:t>Required Data Elements</a:t>
            </a:r>
          </a:p>
        </p:txBody>
      </p:sp>
      <p:sp>
        <p:nvSpPr>
          <p:cNvPr id="4" name="Content Placeholder 3">
            <a:extLst>
              <a:ext uri="{FF2B5EF4-FFF2-40B4-BE49-F238E27FC236}">
                <a16:creationId xmlns:a16="http://schemas.microsoft.com/office/drawing/2014/main" id="{FD3CA14F-ABEE-48A1-B1E5-F5DE5B9176EA}"/>
              </a:ext>
            </a:extLst>
          </p:cNvPr>
          <p:cNvSpPr>
            <a:spLocks noGrp="1"/>
          </p:cNvSpPr>
          <p:nvPr>
            <p:ph idx="1"/>
          </p:nvPr>
        </p:nvSpPr>
        <p:spPr/>
        <p:txBody>
          <a:bodyPr/>
          <a:lstStyle/>
          <a:p>
            <a:r>
              <a:rPr lang="en-US" dirty="0"/>
              <a:t>YHDP-funded projects must collect the </a:t>
            </a:r>
            <a:r>
              <a:rPr lang="en-US" b="1" dirty="0"/>
              <a:t>common data elements </a:t>
            </a:r>
            <a:r>
              <a:rPr lang="en-US" dirty="0"/>
              <a:t>necessary to generate the Annual Performance Report (APR)</a:t>
            </a:r>
          </a:p>
          <a:p>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F4A7C951-A76D-41D7-A404-FE15081B8912}"/>
              </a:ext>
            </a:extLst>
          </p:cNvPr>
          <p:cNvSpPr>
            <a:spLocks noGrp="1"/>
          </p:cNvSpPr>
          <p:nvPr>
            <p:ph type="sldNum" sz="quarter" idx="12"/>
          </p:nvPr>
        </p:nvSpPr>
        <p:spPr/>
        <p:txBody>
          <a:bodyPr/>
          <a:lstStyle/>
          <a:p>
            <a:fld id="{A1BE76BD-9833-4B06-A05B-0BF700E72BCD}" type="slidenum">
              <a:rPr lang="en-US" smtClean="0"/>
              <a:t>37</a:t>
            </a:fld>
            <a:endParaRPr lang="en-US"/>
          </a:p>
        </p:txBody>
      </p:sp>
    </p:spTree>
    <p:extLst>
      <p:ext uri="{BB962C8B-B14F-4D97-AF65-F5344CB8AC3E}">
        <p14:creationId xmlns:p14="http://schemas.microsoft.com/office/powerpoint/2010/main" val="3496663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Common Data Elements </a:t>
            </a:r>
          </a:p>
        </p:txBody>
      </p:sp>
      <p:sp>
        <p:nvSpPr>
          <p:cNvPr id="4" name="Slide Number Placeholder 3">
            <a:extLst>
              <a:ext uri="{FF2B5EF4-FFF2-40B4-BE49-F238E27FC236}">
                <a16:creationId xmlns:a16="http://schemas.microsoft.com/office/drawing/2014/main" id="{76A39567-5893-44C2-A251-DADBD489B0F0}"/>
              </a:ext>
            </a:extLst>
          </p:cNvPr>
          <p:cNvSpPr>
            <a:spLocks noGrp="1"/>
          </p:cNvSpPr>
          <p:nvPr>
            <p:ph type="sldNum" sz="quarter" idx="12"/>
          </p:nvPr>
        </p:nvSpPr>
        <p:spPr/>
        <p:txBody>
          <a:bodyPr/>
          <a:lstStyle/>
          <a:p>
            <a:fld id="{A1BE76BD-9833-4B06-A05B-0BF700E72BCD}" type="slidenum">
              <a:rPr lang="en-US" smtClean="0"/>
              <a:t>38</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179871" y="1690688"/>
            <a:ext cx="9901084" cy="4247317"/>
          </a:xfrm>
          <a:prstGeom prst="rect">
            <a:avLst/>
          </a:prstGeom>
          <a:noFill/>
        </p:spPr>
        <p:txBody>
          <a:bodyPr wrap="square" rtlCol="0">
            <a:spAutoFit/>
          </a:bodyPr>
          <a:lstStyle/>
          <a:p>
            <a:r>
              <a:rPr lang="en-US" b="1" i="1" dirty="0">
                <a:solidFill>
                  <a:schemeClr val="accent4">
                    <a:lumMod val="50000"/>
                  </a:schemeClr>
                </a:solidFill>
              </a:rPr>
              <a:t>	4.02 Income and Sources</a:t>
            </a:r>
          </a:p>
          <a:p>
            <a:r>
              <a:rPr lang="en-US" b="1" i="1" dirty="0">
                <a:solidFill>
                  <a:schemeClr val="accent4">
                    <a:lumMod val="50000"/>
                  </a:schemeClr>
                </a:solidFill>
              </a:rPr>
              <a:t>	4.03 Non-Cash Benefits</a:t>
            </a:r>
          </a:p>
          <a:p>
            <a:r>
              <a:rPr lang="en-US" b="1" i="1" dirty="0">
                <a:solidFill>
                  <a:schemeClr val="accent4">
                    <a:lumMod val="50000"/>
                  </a:schemeClr>
                </a:solidFill>
              </a:rPr>
              <a:t>	4.04 Health Insurance</a:t>
            </a:r>
          </a:p>
          <a:p>
            <a:r>
              <a:rPr lang="en-US" b="1" i="1" dirty="0">
                <a:solidFill>
                  <a:schemeClr val="accent4">
                    <a:lumMod val="50000"/>
                  </a:schemeClr>
                </a:solidFill>
              </a:rPr>
              <a:t>	4.05 Physical Disability</a:t>
            </a:r>
          </a:p>
          <a:p>
            <a:r>
              <a:rPr lang="en-US" b="1" i="1" dirty="0">
                <a:solidFill>
                  <a:schemeClr val="accent4">
                    <a:lumMod val="50000"/>
                  </a:schemeClr>
                </a:solidFill>
              </a:rPr>
              <a:t>	4.06 Developmental Disability</a:t>
            </a:r>
          </a:p>
          <a:p>
            <a:r>
              <a:rPr lang="en-US" b="1" i="1" dirty="0">
                <a:solidFill>
                  <a:schemeClr val="accent4">
                    <a:lumMod val="50000"/>
                  </a:schemeClr>
                </a:solidFill>
              </a:rPr>
              <a:t>	4.07 Chronic Health Condition</a:t>
            </a:r>
          </a:p>
          <a:p>
            <a:r>
              <a:rPr lang="en-US" b="1" i="1" dirty="0">
                <a:solidFill>
                  <a:schemeClr val="accent4">
                    <a:lumMod val="50000"/>
                  </a:schemeClr>
                </a:solidFill>
              </a:rPr>
              <a:t>	4.08 HIV/AIDS</a:t>
            </a:r>
          </a:p>
          <a:p>
            <a:r>
              <a:rPr lang="en-US" b="1" i="1" dirty="0">
                <a:solidFill>
                  <a:schemeClr val="accent4">
                    <a:lumMod val="50000"/>
                  </a:schemeClr>
                </a:solidFill>
              </a:rPr>
              <a:t>	4.09 Mental Health Disorder</a:t>
            </a:r>
          </a:p>
          <a:p>
            <a:r>
              <a:rPr lang="en-US" b="1" i="1" dirty="0">
                <a:solidFill>
                  <a:schemeClr val="accent4">
                    <a:lumMod val="50000"/>
                  </a:schemeClr>
                </a:solidFill>
              </a:rPr>
              <a:t>	4.10 Substance Use Disorder</a:t>
            </a:r>
          </a:p>
          <a:p>
            <a:r>
              <a:rPr lang="en-US" b="1" i="1" dirty="0">
                <a:solidFill>
                  <a:schemeClr val="accent4">
                    <a:lumMod val="50000"/>
                  </a:schemeClr>
                </a:solidFill>
              </a:rPr>
              <a:t>	4.11 Domestic Violence</a:t>
            </a:r>
          </a:p>
          <a:p>
            <a:r>
              <a:rPr lang="en-US" b="1" i="1" dirty="0">
                <a:solidFill>
                  <a:schemeClr val="accent4">
                    <a:lumMod val="50000"/>
                  </a:schemeClr>
                </a:solidFill>
              </a:rPr>
              <a:t>	4.12 Current Living Situation</a:t>
            </a:r>
          </a:p>
          <a:p>
            <a:r>
              <a:rPr lang="en-US" b="1" i="1" dirty="0">
                <a:solidFill>
                  <a:schemeClr val="accent4">
                    <a:lumMod val="50000"/>
                  </a:schemeClr>
                </a:solidFill>
              </a:rPr>
              <a:t>	4.13 Date of Engagement</a:t>
            </a:r>
          </a:p>
          <a:p>
            <a:r>
              <a:rPr lang="en-US" b="1" i="1" dirty="0">
                <a:solidFill>
                  <a:schemeClr val="accent4">
                    <a:lumMod val="50000"/>
                  </a:schemeClr>
                </a:solidFill>
              </a:rPr>
              <a:t>	4.14 Bed-night date</a:t>
            </a:r>
          </a:p>
          <a:p>
            <a:r>
              <a:rPr lang="en-US" b="1" i="1" dirty="0">
                <a:solidFill>
                  <a:schemeClr val="accent4">
                    <a:lumMod val="50000"/>
                  </a:schemeClr>
                </a:solidFill>
              </a:rPr>
              <a:t>	4.19 Coordinated Entry Assessment</a:t>
            </a:r>
          </a:p>
          <a:p>
            <a:r>
              <a:rPr lang="en-US" b="1" i="1" dirty="0">
                <a:solidFill>
                  <a:schemeClr val="accent4">
                    <a:lumMod val="50000"/>
                  </a:schemeClr>
                </a:solidFill>
              </a:rPr>
              <a:t>	4.20 Coordinated Entry Event</a:t>
            </a:r>
          </a:p>
        </p:txBody>
      </p:sp>
    </p:spTree>
    <p:extLst>
      <p:ext uri="{BB962C8B-B14F-4D97-AF65-F5344CB8AC3E}">
        <p14:creationId xmlns:p14="http://schemas.microsoft.com/office/powerpoint/2010/main" val="1644813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1C73E-95D5-4BE1-B88B-FC60FA11BC81}"/>
              </a:ext>
            </a:extLst>
          </p:cNvPr>
          <p:cNvSpPr>
            <a:spLocks noGrp="1"/>
          </p:cNvSpPr>
          <p:nvPr>
            <p:ph type="title"/>
          </p:nvPr>
        </p:nvSpPr>
        <p:spPr>
          <a:xfrm>
            <a:off x="641684" y="365125"/>
            <a:ext cx="10892590" cy="1325563"/>
          </a:xfrm>
        </p:spPr>
        <p:txBody>
          <a:bodyPr>
            <a:normAutofit/>
          </a:bodyPr>
          <a:lstStyle/>
          <a:p>
            <a:pPr algn="ctr"/>
            <a:r>
              <a:rPr lang="en-US" b="1" dirty="0"/>
              <a:t>HMIS Data collection - Common Data Elements </a:t>
            </a:r>
          </a:p>
        </p:txBody>
      </p:sp>
      <p:sp>
        <p:nvSpPr>
          <p:cNvPr id="4" name="Slide Number Placeholder 3">
            <a:extLst>
              <a:ext uri="{FF2B5EF4-FFF2-40B4-BE49-F238E27FC236}">
                <a16:creationId xmlns:a16="http://schemas.microsoft.com/office/drawing/2014/main" id="{DAFB27E4-8CD9-47EB-9F1B-06C4E3F58F43}"/>
              </a:ext>
            </a:extLst>
          </p:cNvPr>
          <p:cNvSpPr>
            <a:spLocks noGrp="1"/>
          </p:cNvSpPr>
          <p:nvPr>
            <p:ph type="sldNum" sz="quarter" idx="12"/>
          </p:nvPr>
        </p:nvSpPr>
        <p:spPr/>
        <p:txBody>
          <a:bodyPr/>
          <a:lstStyle/>
          <a:p>
            <a:fld id="{A1BE76BD-9833-4B06-A05B-0BF700E72BCD}" type="slidenum">
              <a:rPr lang="en-US" smtClean="0"/>
              <a:t>39</a:t>
            </a:fld>
            <a:endParaRPr lang="en-US"/>
          </a:p>
        </p:txBody>
      </p:sp>
      <p:sp>
        <p:nvSpPr>
          <p:cNvPr id="3" name="TextBox 2">
            <a:extLst>
              <a:ext uri="{FF2B5EF4-FFF2-40B4-BE49-F238E27FC236}">
                <a16:creationId xmlns:a16="http://schemas.microsoft.com/office/drawing/2014/main" id="{44C8247E-4C23-4555-8DA0-BEFFC9FA22D4}"/>
              </a:ext>
            </a:extLst>
          </p:cNvPr>
          <p:cNvSpPr txBox="1"/>
          <p:nvPr/>
        </p:nvSpPr>
        <p:spPr>
          <a:xfrm>
            <a:off x="1727964" y="1690688"/>
            <a:ext cx="8910540" cy="3416320"/>
          </a:xfrm>
          <a:prstGeom prst="rect">
            <a:avLst/>
          </a:prstGeom>
          <a:noFill/>
        </p:spPr>
        <p:txBody>
          <a:bodyPr wrap="square" lIns="91440" tIns="45720" rIns="91440" bIns="45720" rtlCol="0" anchor="t">
            <a:spAutoFit/>
          </a:bodyPr>
          <a:lstStyle/>
          <a:p>
            <a:endParaRPr lang="en-US" sz="2400" i="1" dirty="0">
              <a:solidFill>
                <a:schemeClr val="accent1"/>
              </a:solidFill>
            </a:endParaRPr>
          </a:p>
          <a:p>
            <a:r>
              <a:rPr lang="en-US" sz="2400" b="1" dirty="0">
                <a:solidFill>
                  <a:schemeClr val="accent4">
                    <a:lumMod val="50000"/>
                  </a:schemeClr>
                </a:solidFill>
              </a:rPr>
              <a:t>4.02 Income and Sources</a:t>
            </a:r>
          </a:p>
          <a:p>
            <a:endParaRPr lang="en-US" sz="2400" dirty="0">
              <a:solidFill>
                <a:schemeClr val="accent4">
                  <a:lumMod val="50000"/>
                </a:schemeClr>
              </a:solidFill>
            </a:endParaRPr>
          </a:p>
          <a:p>
            <a:r>
              <a:rPr lang="en-US" sz="2400" dirty="0">
                <a:solidFill>
                  <a:schemeClr val="accent4">
                    <a:lumMod val="50000"/>
                  </a:schemeClr>
                </a:solidFill>
              </a:rPr>
              <a:t>Collect income information, projects are expected to ask clients whether they receive income from each of the source's list rather than asking them to state the sources of income they receive.</a:t>
            </a:r>
          </a:p>
          <a:p>
            <a:endParaRPr lang="en-US" sz="2400" dirty="0">
              <a:solidFill>
                <a:schemeClr val="accent4">
                  <a:lumMod val="50000"/>
                </a:schemeClr>
              </a:solidFill>
            </a:endParaRPr>
          </a:p>
          <a:p>
            <a:r>
              <a:rPr lang="en-US" sz="2400" dirty="0">
                <a:solidFill>
                  <a:schemeClr val="accent1"/>
                </a:solidFill>
              </a:rPr>
              <a:t>Project Start, Update, Annual Assessment and Exit </a:t>
            </a:r>
          </a:p>
          <a:p>
            <a:pPr lvl="1"/>
            <a:endParaRPr lang="en-US" sz="2400" dirty="0">
              <a:solidFill>
                <a:schemeClr val="accent1"/>
              </a:solidFill>
            </a:endParaRPr>
          </a:p>
        </p:txBody>
      </p:sp>
    </p:spTree>
    <p:extLst>
      <p:ext uri="{BB962C8B-B14F-4D97-AF65-F5344CB8AC3E}">
        <p14:creationId xmlns:p14="http://schemas.microsoft.com/office/powerpoint/2010/main" val="138007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12902-AD25-4622-A9FF-A9A4FFEF90C2}"/>
              </a:ext>
            </a:extLst>
          </p:cNvPr>
          <p:cNvSpPr>
            <a:spLocks noGrp="1"/>
          </p:cNvSpPr>
          <p:nvPr>
            <p:ph type="title"/>
          </p:nvPr>
        </p:nvSpPr>
        <p:spPr/>
        <p:txBody>
          <a:bodyPr/>
          <a:lstStyle/>
          <a:p>
            <a:r>
              <a:rPr lang="en-US" b="1"/>
              <a:t>Housekeeping - continued </a:t>
            </a:r>
          </a:p>
        </p:txBody>
      </p:sp>
      <p:sp>
        <p:nvSpPr>
          <p:cNvPr id="3" name="Content Placeholder 2">
            <a:extLst>
              <a:ext uri="{FF2B5EF4-FFF2-40B4-BE49-F238E27FC236}">
                <a16:creationId xmlns:a16="http://schemas.microsoft.com/office/drawing/2014/main" id="{43D8B206-583E-49AC-9C8A-FC11CB3F0278}"/>
              </a:ext>
            </a:extLst>
          </p:cNvPr>
          <p:cNvSpPr>
            <a:spLocks noGrp="1"/>
          </p:cNvSpPr>
          <p:nvPr>
            <p:ph idx="1"/>
          </p:nvPr>
        </p:nvSpPr>
        <p:spPr>
          <a:xfrm>
            <a:off x="1054360" y="1690688"/>
            <a:ext cx="10217020" cy="4206240"/>
          </a:xfrm>
        </p:spPr>
        <p:txBody>
          <a:bodyPr vert="horz" lIns="91440" tIns="45720" rIns="91440" bIns="45720" rtlCol="0" anchor="t">
            <a:normAutofit/>
          </a:bodyPr>
          <a:lstStyle/>
          <a:p>
            <a:r>
              <a:rPr lang="en-US"/>
              <a:t>EA Family Shelters will continue to use ETO</a:t>
            </a:r>
          </a:p>
          <a:p>
            <a:r>
              <a:rPr lang="en-US"/>
              <a:t>HMIS/ETO "Blackout" was Wednesday, September 29, 2021 @ 5pm</a:t>
            </a:r>
          </a:p>
          <a:p>
            <a:r>
              <a:rPr lang="en-US"/>
              <a:t>HMIS data entry started in VESTA Live Monday, October 4, 2021  	</a:t>
            </a:r>
          </a:p>
          <a:p>
            <a:pPr marL="0" indent="0">
              <a:buNone/>
            </a:pPr>
            <a:endParaRPr lang="en-US" sz="2200"/>
          </a:p>
        </p:txBody>
      </p:sp>
      <p:sp>
        <p:nvSpPr>
          <p:cNvPr id="4" name="Slide Number Placeholder 3">
            <a:extLst>
              <a:ext uri="{FF2B5EF4-FFF2-40B4-BE49-F238E27FC236}">
                <a16:creationId xmlns:a16="http://schemas.microsoft.com/office/drawing/2014/main" id="{5D5BCF50-C14B-4026-BEF9-5879B8E0A8A6}"/>
              </a:ext>
            </a:extLst>
          </p:cNvPr>
          <p:cNvSpPr>
            <a:spLocks noGrp="1"/>
          </p:cNvSpPr>
          <p:nvPr>
            <p:ph type="sldNum" sz="quarter" idx="12"/>
          </p:nvPr>
        </p:nvSpPr>
        <p:spPr/>
        <p:txBody>
          <a:bodyPr/>
          <a:lstStyle/>
          <a:p>
            <a:fld id="{498AECB6-989C-443D-BA29-FB3DBF5C49AF}" type="slidenum">
              <a:rPr lang="en-US" smtClean="0"/>
              <a:t>4</a:t>
            </a:fld>
            <a:endParaRPr lang="en-US"/>
          </a:p>
        </p:txBody>
      </p:sp>
    </p:spTree>
    <p:extLst>
      <p:ext uri="{BB962C8B-B14F-4D97-AF65-F5344CB8AC3E}">
        <p14:creationId xmlns:p14="http://schemas.microsoft.com/office/powerpoint/2010/main" val="107722291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9100-D654-4DC4-A9D8-C5E6D3E1D1AF}"/>
              </a:ext>
            </a:extLst>
          </p:cNvPr>
          <p:cNvSpPr>
            <a:spLocks noGrp="1"/>
          </p:cNvSpPr>
          <p:nvPr>
            <p:ph type="title"/>
          </p:nvPr>
        </p:nvSpPr>
        <p:spPr/>
        <p:txBody>
          <a:bodyPr>
            <a:normAutofit fontScale="90000"/>
          </a:bodyPr>
          <a:lstStyle/>
          <a:p>
            <a:r>
              <a:rPr lang="en-US" b="1" dirty="0"/>
              <a:t>Program Specific Element - </a:t>
            </a:r>
            <a:r>
              <a:rPr lang="en-US" b="1" i="1" dirty="0"/>
              <a:t>R3 Sexual Orientation</a:t>
            </a:r>
            <a:br>
              <a:rPr lang="en-US" b="1" i="1" dirty="0"/>
            </a:br>
            <a:endParaRPr lang="en-US" b="1" dirty="0"/>
          </a:p>
        </p:txBody>
      </p:sp>
      <p:sp>
        <p:nvSpPr>
          <p:cNvPr id="4" name="Slide Number Placeholder 3">
            <a:extLst>
              <a:ext uri="{FF2B5EF4-FFF2-40B4-BE49-F238E27FC236}">
                <a16:creationId xmlns:a16="http://schemas.microsoft.com/office/drawing/2014/main" id="{56339B46-CD5D-49A2-95B3-E72ED98395BF}"/>
              </a:ext>
            </a:extLst>
          </p:cNvPr>
          <p:cNvSpPr>
            <a:spLocks noGrp="1"/>
          </p:cNvSpPr>
          <p:nvPr>
            <p:ph type="sldNum" sz="quarter" idx="12"/>
          </p:nvPr>
        </p:nvSpPr>
        <p:spPr/>
        <p:txBody>
          <a:bodyPr/>
          <a:lstStyle/>
          <a:p>
            <a:fld id="{A1BE76BD-9833-4B06-A05B-0BF700E72BCD}" type="slidenum">
              <a:rPr lang="en-US" smtClean="0"/>
              <a:t>40</a:t>
            </a:fld>
            <a:endParaRPr lang="en-US"/>
          </a:p>
        </p:txBody>
      </p:sp>
      <p:sp>
        <p:nvSpPr>
          <p:cNvPr id="3" name="TextBox 2">
            <a:extLst>
              <a:ext uri="{FF2B5EF4-FFF2-40B4-BE49-F238E27FC236}">
                <a16:creationId xmlns:a16="http://schemas.microsoft.com/office/drawing/2014/main" id="{81564D6A-D598-4A00-AEE9-061D99534C6E}"/>
              </a:ext>
            </a:extLst>
          </p:cNvPr>
          <p:cNvSpPr txBox="1"/>
          <p:nvPr/>
        </p:nvSpPr>
        <p:spPr>
          <a:xfrm>
            <a:off x="1015014" y="1179790"/>
            <a:ext cx="10338786" cy="5078313"/>
          </a:xfrm>
          <a:prstGeom prst="rect">
            <a:avLst/>
          </a:prstGeom>
          <a:noFill/>
        </p:spPr>
        <p:txBody>
          <a:bodyPr wrap="square" rtlCol="0">
            <a:spAutoFit/>
          </a:bodyPr>
          <a:lstStyle/>
          <a:p>
            <a:endParaRPr lang="en-US" dirty="0">
              <a:solidFill>
                <a:schemeClr val="accent1"/>
              </a:solidFill>
            </a:endParaRPr>
          </a:p>
          <a:p>
            <a:pPr marL="285750" indent="-285750">
              <a:buFont typeface="Arial" panose="020B0604020202020204" pitchFamily="34" charset="0"/>
              <a:buChar char="•"/>
            </a:pPr>
            <a:r>
              <a:rPr lang="en-US" dirty="0">
                <a:solidFill>
                  <a:schemeClr val="accent1"/>
                </a:solidFill>
              </a:rPr>
              <a:t>Information is to be collected at Project Start, but you may ask and correct at any point after building rapport. This question is voluntary, and the youth must be informed about the voluntary nature of this question. Refusal to answer cannot result in a denial of services. It is expected this field will be updated as trust is built with the client.</a:t>
            </a:r>
          </a:p>
          <a:p>
            <a:endParaRPr lang="en-US" dirty="0">
              <a:solidFill>
                <a:schemeClr val="accent1"/>
              </a:solidFill>
            </a:endParaRPr>
          </a:p>
          <a:p>
            <a:endParaRPr lang="en-US" dirty="0">
              <a:solidFill>
                <a:schemeClr val="accent1"/>
              </a:solidFill>
            </a:endParaRPr>
          </a:p>
          <a:p>
            <a:r>
              <a:rPr lang="en-US" dirty="0">
                <a:solidFill>
                  <a:schemeClr val="accent1"/>
                </a:solidFill>
              </a:rPr>
              <a:t>The response options include Heterosexual, Gay, Lesbian, Bisexual, Questioning/Unsure, Other, Client doesn’t</a:t>
            </a:r>
          </a:p>
          <a:p>
            <a:r>
              <a:rPr lang="en-US" dirty="0">
                <a:solidFill>
                  <a:schemeClr val="accent1"/>
                </a:solidFill>
              </a:rPr>
              <a:t>know, and Client refused. Any questions regarding a client’s sexual orientation must be voluntary and clients</a:t>
            </a:r>
          </a:p>
          <a:p>
            <a:r>
              <a:rPr lang="en-US" dirty="0">
                <a:solidFill>
                  <a:schemeClr val="accent1"/>
                </a:solidFill>
              </a:rPr>
              <a:t>must be informed prior to responding of the voluntary nature of the question and that their refusal to respond will not result in a denial of services. It is important that this measure be updated if a youth discloses this information at a later time when a trusting relationship is established. In the case of “pansexual” or “asexual” or other options that may not be listed, select "Other" and describe the “Other” response in a separate text response option should the client choose to provide a response to this question</a:t>
            </a:r>
          </a:p>
          <a:p>
            <a:endParaRPr lang="en-US" dirty="0">
              <a:solidFill>
                <a:schemeClr val="accent1"/>
              </a:solidFill>
            </a:endParaRPr>
          </a:p>
          <a:p>
            <a:endParaRPr lang="en-US" dirty="0">
              <a:solidFill>
                <a:schemeClr val="accent1"/>
              </a:solidFill>
            </a:endParaRPr>
          </a:p>
          <a:p>
            <a:pPr lvl="1"/>
            <a:r>
              <a:rPr lang="en-US" b="0" i="0" u="none" strike="noStrike" baseline="0" dirty="0">
                <a:solidFill>
                  <a:srgbClr val="000000"/>
                </a:solidFill>
                <a:latin typeface="Calibri" panose="020F0502020204030204" pitchFamily="34" charset="0"/>
              </a:rPr>
              <a:t>	</a:t>
            </a:r>
          </a:p>
          <a:p>
            <a:endParaRPr lang="en-US" dirty="0">
              <a:solidFill>
                <a:schemeClr val="accent1"/>
              </a:solidFill>
            </a:endParaRPr>
          </a:p>
        </p:txBody>
      </p:sp>
    </p:spTree>
    <p:extLst>
      <p:ext uri="{BB962C8B-B14F-4D97-AF65-F5344CB8AC3E}">
        <p14:creationId xmlns:p14="http://schemas.microsoft.com/office/powerpoint/2010/main" val="1782012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8F49-A0D4-492A-B872-A328D2D653DD}"/>
              </a:ext>
            </a:extLst>
          </p:cNvPr>
          <p:cNvSpPr>
            <a:spLocks noGrp="1"/>
          </p:cNvSpPr>
          <p:nvPr>
            <p:ph type="title"/>
          </p:nvPr>
        </p:nvSpPr>
        <p:spPr/>
        <p:txBody>
          <a:bodyPr>
            <a:normAutofit/>
          </a:bodyPr>
          <a:lstStyle/>
          <a:p>
            <a:r>
              <a:rPr lang="en-US" sz="3600" b="1" dirty="0"/>
              <a:t>Program Specific Element - C3 Youth Education Status</a:t>
            </a:r>
            <a:endParaRPr lang="en-US" b="1" dirty="0"/>
          </a:p>
        </p:txBody>
      </p:sp>
      <p:sp>
        <p:nvSpPr>
          <p:cNvPr id="5" name="Content Placeholder 4">
            <a:extLst>
              <a:ext uri="{FF2B5EF4-FFF2-40B4-BE49-F238E27FC236}">
                <a16:creationId xmlns:a16="http://schemas.microsoft.com/office/drawing/2014/main" id="{F27B21B0-5B38-4B1D-A5F7-7C6E1440F9CB}"/>
              </a:ext>
            </a:extLst>
          </p:cNvPr>
          <p:cNvSpPr>
            <a:spLocks noGrp="1"/>
          </p:cNvSpPr>
          <p:nvPr>
            <p:ph idx="1"/>
          </p:nvPr>
        </p:nvSpPr>
        <p:spPr>
          <a:xfrm>
            <a:off x="838200" y="1538242"/>
            <a:ext cx="10515600" cy="4351338"/>
          </a:xfrm>
        </p:spPr>
        <p:txBody>
          <a:bodyPr>
            <a:normAutofit/>
          </a:bodyPr>
          <a:lstStyle/>
          <a:p>
            <a:r>
              <a:rPr lang="en-US" dirty="0"/>
              <a:t>C3 Youth Education Status is required by the FY2022 Data Standards for YHDP</a:t>
            </a:r>
          </a:p>
          <a:p>
            <a:r>
              <a:rPr lang="en-US" dirty="0"/>
              <a:t>This element is collected for heads of household at enrollment to and exit from the project in order to determine the both the education level of youth served in YHDP projects as well as any changes or gains in their education level</a:t>
            </a:r>
          </a:p>
          <a:p>
            <a:r>
              <a:rPr lang="en-US" dirty="0"/>
              <a:t>The purpose of this element is to determine whether youth heads of household are accessing educational programs at the time of project start and exit, and to allow for analyzing changes in education status of youth between project start and exit</a:t>
            </a:r>
          </a:p>
        </p:txBody>
      </p:sp>
      <p:sp>
        <p:nvSpPr>
          <p:cNvPr id="3" name="Slide Number Placeholder 2">
            <a:extLst>
              <a:ext uri="{FF2B5EF4-FFF2-40B4-BE49-F238E27FC236}">
                <a16:creationId xmlns:a16="http://schemas.microsoft.com/office/drawing/2014/main" id="{D3B4111A-94BD-4240-9C45-08E519E960E2}"/>
              </a:ext>
            </a:extLst>
          </p:cNvPr>
          <p:cNvSpPr>
            <a:spLocks noGrp="1"/>
          </p:cNvSpPr>
          <p:nvPr>
            <p:ph type="sldNum" sz="quarter" idx="12"/>
          </p:nvPr>
        </p:nvSpPr>
        <p:spPr/>
        <p:txBody>
          <a:bodyPr/>
          <a:lstStyle/>
          <a:p>
            <a:fld id="{A1BE76BD-9833-4B06-A05B-0BF700E72BCD}" type="slidenum">
              <a:rPr lang="en-US" smtClean="0"/>
              <a:t>41</a:t>
            </a:fld>
            <a:endParaRPr lang="en-US"/>
          </a:p>
        </p:txBody>
      </p:sp>
    </p:spTree>
    <p:extLst>
      <p:ext uri="{BB962C8B-B14F-4D97-AF65-F5344CB8AC3E}">
        <p14:creationId xmlns:p14="http://schemas.microsoft.com/office/powerpoint/2010/main" val="4129783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9100-D654-4DC4-A9D8-C5E6D3E1D1AF}"/>
              </a:ext>
            </a:extLst>
          </p:cNvPr>
          <p:cNvSpPr>
            <a:spLocks noGrp="1"/>
          </p:cNvSpPr>
          <p:nvPr>
            <p:ph type="title"/>
          </p:nvPr>
        </p:nvSpPr>
        <p:spPr/>
        <p:txBody>
          <a:bodyPr>
            <a:normAutofit/>
          </a:bodyPr>
          <a:lstStyle/>
          <a:p>
            <a:r>
              <a:rPr lang="en-US" b="1" dirty="0"/>
              <a:t>Program Specific Elements</a:t>
            </a:r>
          </a:p>
        </p:txBody>
      </p:sp>
      <p:sp>
        <p:nvSpPr>
          <p:cNvPr id="4" name="Slide Number Placeholder 3">
            <a:extLst>
              <a:ext uri="{FF2B5EF4-FFF2-40B4-BE49-F238E27FC236}">
                <a16:creationId xmlns:a16="http://schemas.microsoft.com/office/drawing/2014/main" id="{56339B46-CD5D-49A2-95B3-E72ED98395BF}"/>
              </a:ext>
            </a:extLst>
          </p:cNvPr>
          <p:cNvSpPr>
            <a:spLocks noGrp="1"/>
          </p:cNvSpPr>
          <p:nvPr>
            <p:ph type="sldNum" sz="quarter" idx="12"/>
          </p:nvPr>
        </p:nvSpPr>
        <p:spPr/>
        <p:txBody>
          <a:bodyPr/>
          <a:lstStyle/>
          <a:p>
            <a:fld id="{A1BE76BD-9833-4B06-A05B-0BF700E72BCD}" type="slidenum">
              <a:rPr lang="en-US" smtClean="0"/>
              <a:t>42</a:t>
            </a:fld>
            <a:endParaRPr lang="en-US"/>
          </a:p>
        </p:txBody>
      </p:sp>
      <p:sp>
        <p:nvSpPr>
          <p:cNvPr id="3" name="TextBox 2">
            <a:extLst>
              <a:ext uri="{FF2B5EF4-FFF2-40B4-BE49-F238E27FC236}">
                <a16:creationId xmlns:a16="http://schemas.microsoft.com/office/drawing/2014/main" id="{81564D6A-D598-4A00-AEE9-061D99534C6E}"/>
              </a:ext>
            </a:extLst>
          </p:cNvPr>
          <p:cNvSpPr txBox="1"/>
          <p:nvPr/>
        </p:nvSpPr>
        <p:spPr>
          <a:xfrm>
            <a:off x="996241" y="1859339"/>
            <a:ext cx="9514443" cy="4093428"/>
          </a:xfrm>
          <a:prstGeom prst="rect">
            <a:avLst/>
          </a:prstGeom>
          <a:noFill/>
        </p:spPr>
        <p:txBody>
          <a:bodyPr wrap="square" rtlCol="0">
            <a:spAutoFit/>
          </a:bodyPr>
          <a:lstStyle/>
          <a:p>
            <a:pPr lvl="1"/>
            <a:endParaRPr lang="en-US" sz="2000" dirty="0">
              <a:solidFill>
                <a:schemeClr val="accent1"/>
              </a:solidFill>
            </a:endParaRPr>
          </a:p>
          <a:p>
            <a:pPr marL="742950" lvl="1" indent="-285750">
              <a:buFont typeface="Arial" panose="020B0604020202020204" pitchFamily="34" charset="0"/>
              <a:buChar char="•"/>
            </a:pPr>
            <a:r>
              <a:rPr lang="en-US" sz="2000" b="1" dirty="0">
                <a:solidFill>
                  <a:schemeClr val="accent1"/>
                </a:solidFill>
              </a:rPr>
              <a:t>R6 Employment Status </a:t>
            </a:r>
            <a:r>
              <a:rPr lang="en-US" sz="2000" dirty="0">
                <a:solidFill>
                  <a:schemeClr val="accent1"/>
                </a:solidFill>
              </a:rPr>
              <a:t>- </a:t>
            </a:r>
            <a:r>
              <a:rPr lang="en-US" sz="2000" dirty="0">
                <a:solidFill>
                  <a:schemeClr val="accent4">
                    <a:lumMod val="50000"/>
                  </a:schemeClr>
                </a:solidFill>
                <a:latin typeface="Calibri" panose="020F0502020204030204" pitchFamily="34" charset="0"/>
              </a:rPr>
              <a:t>identify what type of employment, if any</a:t>
            </a:r>
            <a:endParaRPr lang="en-US" sz="2000" dirty="0">
              <a:solidFill>
                <a:schemeClr val="accent1"/>
              </a:solidFill>
            </a:endParaRPr>
          </a:p>
          <a:p>
            <a:pPr lvl="1"/>
            <a:endParaRPr lang="en-US" sz="2000" dirty="0">
              <a:solidFill>
                <a:schemeClr val="accent1"/>
              </a:solidFill>
            </a:endParaRPr>
          </a:p>
          <a:p>
            <a:pPr marL="742950" lvl="1" indent="-285750">
              <a:buFont typeface="Arial" panose="020B0604020202020204" pitchFamily="34" charset="0"/>
              <a:buChar char="•"/>
            </a:pPr>
            <a:r>
              <a:rPr lang="en-US" sz="2000" b="1" dirty="0">
                <a:solidFill>
                  <a:schemeClr val="accent4">
                    <a:lumMod val="50000"/>
                  </a:schemeClr>
                </a:solidFill>
                <a:latin typeface="Calibri" panose="020F0502020204030204" pitchFamily="34" charset="0"/>
              </a:rPr>
              <a:t>R7 General Health Status - </a:t>
            </a:r>
            <a:r>
              <a:rPr lang="en-US" sz="2000" dirty="0">
                <a:solidFill>
                  <a:schemeClr val="accent4">
                    <a:lumMod val="50000"/>
                  </a:schemeClr>
                </a:solidFill>
                <a:latin typeface="Calibri" panose="020F0502020204030204" pitchFamily="34" charset="0"/>
              </a:rPr>
              <a:t>identify what type of health services a client may need</a:t>
            </a:r>
          </a:p>
          <a:p>
            <a:pPr lvl="1"/>
            <a:endParaRPr lang="en-US" sz="2000"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sz="2000" b="1" i="0" u="none" strike="noStrike" baseline="0" dirty="0">
                <a:solidFill>
                  <a:schemeClr val="accent4">
                    <a:lumMod val="50000"/>
                  </a:schemeClr>
                </a:solidFill>
                <a:latin typeface="Calibri" panose="020F0502020204030204" pitchFamily="34" charset="0"/>
              </a:rPr>
              <a:t>R8 Dental </a:t>
            </a:r>
            <a:r>
              <a:rPr lang="en-US" sz="2000" b="1" dirty="0">
                <a:solidFill>
                  <a:schemeClr val="accent4">
                    <a:lumMod val="50000"/>
                  </a:schemeClr>
                </a:solidFill>
                <a:latin typeface="Calibri" panose="020F0502020204030204" pitchFamily="34" charset="0"/>
              </a:rPr>
              <a:t>Status - </a:t>
            </a:r>
            <a:r>
              <a:rPr lang="en-US" sz="2000" dirty="0">
                <a:solidFill>
                  <a:schemeClr val="accent4">
                    <a:lumMod val="50000"/>
                  </a:schemeClr>
                </a:solidFill>
                <a:latin typeface="Calibri" panose="020F0502020204030204" pitchFamily="34" charset="0"/>
              </a:rPr>
              <a:t>help identify what type of health services a client may need</a:t>
            </a:r>
          </a:p>
          <a:p>
            <a:pPr lvl="1"/>
            <a:endParaRPr lang="en-US" sz="2000"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sz="2000" b="1" i="0" u="none" strike="noStrike" baseline="0" dirty="0">
                <a:solidFill>
                  <a:schemeClr val="accent4">
                    <a:lumMod val="50000"/>
                  </a:schemeClr>
                </a:solidFill>
                <a:latin typeface="Calibri" panose="020F0502020204030204" pitchFamily="34" charset="0"/>
              </a:rPr>
              <a:t>R</a:t>
            </a:r>
            <a:r>
              <a:rPr lang="en-US" sz="2000" b="1" dirty="0">
                <a:solidFill>
                  <a:schemeClr val="accent4">
                    <a:lumMod val="50000"/>
                  </a:schemeClr>
                </a:solidFill>
                <a:latin typeface="Calibri" panose="020F0502020204030204" pitchFamily="34" charset="0"/>
              </a:rPr>
              <a:t>9 Mental Health Status - </a:t>
            </a:r>
            <a:r>
              <a:rPr lang="en-US" sz="2000" dirty="0">
                <a:solidFill>
                  <a:schemeClr val="accent4">
                    <a:lumMod val="50000"/>
                  </a:schemeClr>
                </a:solidFill>
                <a:latin typeface="Calibri" panose="020F0502020204030204" pitchFamily="34" charset="0"/>
              </a:rPr>
              <a:t>help identify what type of health services a client may need</a:t>
            </a:r>
          </a:p>
          <a:p>
            <a:pPr lvl="1"/>
            <a:endParaRPr lang="en-US" sz="2000" b="0" i="0" u="none" strike="noStrike" baseline="0" dirty="0">
              <a:solidFill>
                <a:schemeClr val="accent4">
                  <a:lumMod val="50000"/>
                </a:schemeClr>
              </a:solidFill>
              <a:latin typeface="Calibri" panose="020F0502020204030204" pitchFamily="34" charset="0"/>
            </a:endParaRPr>
          </a:p>
          <a:p>
            <a:pPr lvl="1"/>
            <a:endParaRPr lang="en-US" sz="2000" b="0" i="0" u="none" strike="noStrike" baseline="0" dirty="0">
              <a:solidFill>
                <a:schemeClr val="accent4">
                  <a:lumMod val="50000"/>
                </a:schemeClr>
              </a:solidFill>
              <a:latin typeface="Calibri" panose="020F0502020204030204" pitchFamily="34" charset="0"/>
            </a:endParaRPr>
          </a:p>
          <a:p>
            <a:pPr lvl="1"/>
            <a:r>
              <a:rPr lang="en-US" sz="2000" b="0" i="0" u="none" strike="noStrike" baseline="0" dirty="0">
                <a:solidFill>
                  <a:srgbClr val="000000"/>
                </a:solidFill>
                <a:latin typeface="Calibri" panose="020F0502020204030204" pitchFamily="34" charset="0"/>
              </a:rPr>
              <a:t>	</a:t>
            </a:r>
          </a:p>
          <a:p>
            <a:endParaRPr lang="en-US" sz="2000" dirty="0">
              <a:solidFill>
                <a:schemeClr val="accent1"/>
              </a:solidFill>
            </a:endParaRPr>
          </a:p>
        </p:txBody>
      </p:sp>
    </p:spTree>
    <p:extLst>
      <p:ext uri="{BB962C8B-B14F-4D97-AF65-F5344CB8AC3E}">
        <p14:creationId xmlns:p14="http://schemas.microsoft.com/office/powerpoint/2010/main" val="10165011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9100-D654-4DC4-A9D8-C5E6D3E1D1AF}"/>
              </a:ext>
            </a:extLst>
          </p:cNvPr>
          <p:cNvSpPr>
            <a:spLocks noGrp="1"/>
          </p:cNvSpPr>
          <p:nvPr>
            <p:ph type="title"/>
          </p:nvPr>
        </p:nvSpPr>
        <p:spPr/>
        <p:txBody>
          <a:bodyPr>
            <a:normAutofit/>
          </a:bodyPr>
          <a:lstStyle/>
          <a:p>
            <a:r>
              <a:rPr lang="en-US" b="1" dirty="0"/>
              <a:t>Program Specific Elements</a:t>
            </a:r>
          </a:p>
        </p:txBody>
      </p:sp>
      <p:sp>
        <p:nvSpPr>
          <p:cNvPr id="4" name="Slide Number Placeholder 3">
            <a:extLst>
              <a:ext uri="{FF2B5EF4-FFF2-40B4-BE49-F238E27FC236}">
                <a16:creationId xmlns:a16="http://schemas.microsoft.com/office/drawing/2014/main" id="{56339B46-CD5D-49A2-95B3-E72ED98395BF}"/>
              </a:ext>
            </a:extLst>
          </p:cNvPr>
          <p:cNvSpPr>
            <a:spLocks noGrp="1"/>
          </p:cNvSpPr>
          <p:nvPr>
            <p:ph type="sldNum" sz="quarter" idx="12"/>
          </p:nvPr>
        </p:nvSpPr>
        <p:spPr/>
        <p:txBody>
          <a:bodyPr/>
          <a:lstStyle/>
          <a:p>
            <a:fld id="{A1BE76BD-9833-4B06-A05B-0BF700E72BCD}" type="slidenum">
              <a:rPr lang="en-US" smtClean="0"/>
              <a:t>43</a:t>
            </a:fld>
            <a:endParaRPr lang="en-US"/>
          </a:p>
        </p:txBody>
      </p:sp>
      <p:sp>
        <p:nvSpPr>
          <p:cNvPr id="3" name="TextBox 2">
            <a:extLst>
              <a:ext uri="{FF2B5EF4-FFF2-40B4-BE49-F238E27FC236}">
                <a16:creationId xmlns:a16="http://schemas.microsoft.com/office/drawing/2014/main" id="{81564D6A-D598-4A00-AEE9-061D99534C6E}"/>
              </a:ext>
            </a:extLst>
          </p:cNvPr>
          <p:cNvSpPr txBox="1"/>
          <p:nvPr/>
        </p:nvSpPr>
        <p:spPr>
          <a:xfrm>
            <a:off x="730770" y="1371659"/>
            <a:ext cx="10623030" cy="4247317"/>
          </a:xfrm>
          <a:prstGeom prst="rect">
            <a:avLst/>
          </a:prstGeom>
          <a:noFill/>
        </p:spPr>
        <p:txBody>
          <a:bodyPr wrap="square" rtlCol="0">
            <a:spAutoFit/>
          </a:bodyPr>
          <a:lstStyle/>
          <a:p>
            <a:pPr lvl="1"/>
            <a:endParaRPr lang="en-US" b="0" i="0" u="none" strike="noStrike" baseline="0"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i="0" u="none" strike="noStrike" baseline="0" dirty="0">
                <a:solidFill>
                  <a:schemeClr val="accent4">
                    <a:lumMod val="50000"/>
                  </a:schemeClr>
                </a:solidFill>
                <a:latin typeface="Calibri" panose="020F0502020204030204" pitchFamily="34" charset="0"/>
              </a:rPr>
              <a:t>R10 Pregnancy Status -</a:t>
            </a:r>
            <a:r>
              <a:rPr lang="en-US" b="0" i="0" u="none" strike="noStrike" baseline="0" dirty="0">
                <a:solidFill>
                  <a:schemeClr val="accent4">
                    <a:lumMod val="50000"/>
                  </a:schemeClr>
                </a:solidFill>
                <a:latin typeface="Calibri" panose="020F0502020204030204" pitchFamily="34" charset="0"/>
              </a:rPr>
              <a:t> Collect at Project Start, but may correct or update if you learn new information</a:t>
            </a:r>
          </a:p>
          <a:p>
            <a:pPr lvl="1"/>
            <a:r>
              <a:rPr lang="en-US" b="0" i="0" u="none" strike="noStrike" baseline="0" dirty="0">
                <a:solidFill>
                  <a:schemeClr val="accent4">
                    <a:lumMod val="50000"/>
                  </a:schemeClr>
                </a:solidFill>
                <a:latin typeface="Calibri" panose="020F0502020204030204" pitchFamily="34" charset="0"/>
              </a:rPr>
              <a:t>	• Yes /No,  If yes, enter due date or estimated due date. If unknown, enter January 1 of following year</a:t>
            </a:r>
          </a:p>
          <a:p>
            <a:pPr lvl="1"/>
            <a:endParaRPr lang="en-US" b="0" i="0" u="none" strike="noStrike" baseline="0"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R11 Formerly a Ward of Child Welfare/Foster Care Agency </a:t>
            </a:r>
            <a:r>
              <a:rPr lang="en-US" dirty="0">
                <a:solidFill>
                  <a:schemeClr val="accent4">
                    <a:lumMod val="50000"/>
                  </a:schemeClr>
                </a:solidFill>
                <a:latin typeface="Calibri" panose="020F0502020204030204" pitchFamily="34" charset="0"/>
              </a:rPr>
              <a:t>- identify clients with child welfare or foster care histories</a:t>
            </a:r>
          </a:p>
          <a:p>
            <a:pPr lvl="1"/>
            <a:endParaRPr lang="en-US" b="1"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i="0" u="none" strike="noStrike" baseline="0" dirty="0">
                <a:solidFill>
                  <a:schemeClr val="accent4">
                    <a:lumMod val="50000"/>
                  </a:schemeClr>
                </a:solidFill>
                <a:latin typeface="Calibri" panose="020F0502020204030204" pitchFamily="34" charset="0"/>
              </a:rPr>
              <a:t>R12 </a:t>
            </a:r>
            <a:r>
              <a:rPr lang="en-US" b="1" dirty="0">
                <a:solidFill>
                  <a:schemeClr val="accent4">
                    <a:lumMod val="50000"/>
                  </a:schemeClr>
                </a:solidFill>
                <a:latin typeface="Calibri" panose="020F0502020204030204" pitchFamily="34" charset="0"/>
              </a:rPr>
              <a:t>Formerly a Ward of Juvenile Justice System </a:t>
            </a:r>
            <a:r>
              <a:rPr lang="en-US" dirty="0">
                <a:solidFill>
                  <a:schemeClr val="accent4">
                    <a:lumMod val="50000"/>
                  </a:schemeClr>
                </a:solidFill>
                <a:latin typeface="Calibri" panose="020F0502020204030204" pitchFamily="34" charset="0"/>
              </a:rPr>
              <a:t>to identify clients with juvenile justice system responsibility histories</a:t>
            </a:r>
          </a:p>
          <a:p>
            <a:pPr lvl="1"/>
            <a:endParaRPr lang="en-US" b="1"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R14 Service Connections  </a:t>
            </a:r>
            <a:r>
              <a:rPr lang="en-US" dirty="0">
                <a:solidFill>
                  <a:schemeClr val="accent4">
                    <a:lumMod val="50000"/>
                  </a:schemeClr>
                </a:solidFill>
                <a:latin typeface="Calibri" panose="020F0502020204030204" pitchFamily="34" charset="0"/>
              </a:rPr>
              <a:t>to report on the services that they either directly provided youth</a:t>
            </a:r>
          </a:p>
          <a:p>
            <a:pPr lvl="1"/>
            <a:endParaRPr lang="en-US" b="1" dirty="0">
              <a:solidFill>
                <a:schemeClr val="accent4">
                  <a:lumMod val="50000"/>
                </a:schemeClr>
              </a:solidFill>
              <a:latin typeface="Calibri" panose="020F0502020204030204" pitchFamily="34" charset="0"/>
            </a:endParaRPr>
          </a:p>
          <a:p>
            <a:pPr lvl="1"/>
            <a:endParaRPr lang="en-US" b="0" i="0" u="none" strike="noStrike" baseline="0" dirty="0">
              <a:solidFill>
                <a:schemeClr val="accent4">
                  <a:lumMod val="50000"/>
                </a:schemeClr>
              </a:solidFill>
              <a:latin typeface="Calibri" panose="020F0502020204030204" pitchFamily="34" charset="0"/>
            </a:endParaRPr>
          </a:p>
          <a:p>
            <a:pPr lvl="1"/>
            <a:r>
              <a:rPr lang="en-US" b="0" i="0" u="none" strike="noStrike" baseline="0" dirty="0">
                <a:solidFill>
                  <a:srgbClr val="000000"/>
                </a:solidFill>
                <a:latin typeface="Calibri" panose="020F0502020204030204" pitchFamily="34" charset="0"/>
              </a:rPr>
              <a:t>	</a:t>
            </a:r>
          </a:p>
          <a:p>
            <a:endParaRPr lang="en-US" dirty="0">
              <a:solidFill>
                <a:schemeClr val="accent1"/>
              </a:solidFill>
            </a:endParaRPr>
          </a:p>
        </p:txBody>
      </p:sp>
    </p:spTree>
    <p:extLst>
      <p:ext uri="{BB962C8B-B14F-4D97-AF65-F5344CB8AC3E}">
        <p14:creationId xmlns:p14="http://schemas.microsoft.com/office/powerpoint/2010/main" val="933655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9100-D654-4DC4-A9D8-C5E6D3E1D1AF}"/>
              </a:ext>
            </a:extLst>
          </p:cNvPr>
          <p:cNvSpPr>
            <a:spLocks noGrp="1"/>
          </p:cNvSpPr>
          <p:nvPr>
            <p:ph type="title"/>
          </p:nvPr>
        </p:nvSpPr>
        <p:spPr/>
        <p:txBody>
          <a:bodyPr>
            <a:normAutofit/>
          </a:bodyPr>
          <a:lstStyle/>
          <a:p>
            <a:r>
              <a:rPr lang="en-US" b="1" dirty="0"/>
              <a:t>Program Specific Elements</a:t>
            </a:r>
          </a:p>
        </p:txBody>
      </p:sp>
      <p:sp>
        <p:nvSpPr>
          <p:cNvPr id="4" name="Slide Number Placeholder 3">
            <a:extLst>
              <a:ext uri="{FF2B5EF4-FFF2-40B4-BE49-F238E27FC236}">
                <a16:creationId xmlns:a16="http://schemas.microsoft.com/office/drawing/2014/main" id="{56339B46-CD5D-49A2-95B3-E72ED98395BF}"/>
              </a:ext>
            </a:extLst>
          </p:cNvPr>
          <p:cNvSpPr>
            <a:spLocks noGrp="1"/>
          </p:cNvSpPr>
          <p:nvPr>
            <p:ph type="sldNum" sz="quarter" idx="12"/>
          </p:nvPr>
        </p:nvSpPr>
        <p:spPr/>
        <p:txBody>
          <a:bodyPr/>
          <a:lstStyle/>
          <a:p>
            <a:fld id="{A1BE76BD-9833-4B06-A05B-0BF700E72BCD}" type="slidenum">
              <a:rPr lang="en-US" smtClean="0"/>
              <a:t>44</a:t>
            </a:fld>
            <a:endParaRPr lang="en-US"/>
          </a:p>
        </p:txBody>
      </p:sp>
      <p:sp>
        <p:nvSpPr>
          <p:cNvPr id="3" name="TextBox 2">
            <a:extLst>
              <a:ext uri="{FF2B5EF4-FFF2-40B4-BE49-F238E27FC236}">
                <a16:creationId xmlns:a16="http://schemas.microsoft.com/office/drawing/2014/main" id="{81564D6A-D598-4A00-AEE9-061D99534C6E}"/>
              </a:ext>
            </a:extLst>
          </p:cNvPr>
          <p:cNvSpPr txBox="1"/>
          <p:nvPr/>
        </p:nvSpPr>
        <p:spPr>
          <a:xfrm>
            <a:off x="730770" y="1371659"/>
            <a:ext cx="10623030" cy="3416320"/>
          </a:xfrm>
          <a:prstGeom prst="rect">
            <a:avLst/>
          </a:prstGeom>
          <a:noFill/>
        </p:spPr>
        <p:txBody>
          <a:bodyPr wrap="square" rtlCol="0">
            <a:spAutoFit/>
          </a:bodyPr>
          <a:lstStyle/>
          <a:p>
            <a:pPr lvl="1"/>
            <a:endParaRPr lang="en-US" b="1"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R17 Project Completion Status </a:t>
            </a:r>
            <a:r>
              <a:rPr lang="en-US" dirty="0">
                <a:solidFill>
                  <a:schemeClr val="accent4">
                    <a:lumMod val="50000"/>
                  </a:schemeClr>
                </a:solidFill>
                <a:latin typeface="Calibri" panose="020F0502020204030204" pitchFamily="34" charset="0"/>
              </a:rPr>
              <a:t>The purpose is to identify whether the youth completed the project or exited without completion. This data is only collected on heads of household and adults at project exit.</a:t>
            </a:r>
          </a:p>
          <a:p>
            <a:pPr marL="742950" lvl="1" indent="-285750">
              <a:buFont typeface="Arial" panose="020B0604020202020204" pitchFamily="34" charset="0"/>
              <a:buChar char="•"/>
            </a:pPr>
            <a:endParaRPr lang="en-US"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R18 Counseling  To </a:t>
            </a:r>
            <a:r>
              <a:rPr lang="en-US" dirty="0">
                <a:solidFill>
                  <a:schemeClr val="accent4">
                    <a:lumMod val="50000"/>
                  </a:schemeClr>
                </a:solidFill>
                <a:latin typeface="Calibri" panose="020F0502020204030204" pitchFamily="34" charset="0"/>
              </a:rPr>
              <a:t>identify the type and amount of counseling received</a:t>
            </a:r>
          </a:p>
          <a:p>
            <a:pPr marL="742950" lvl="1" indent="-285750">
              <a:buFont typeface="Arial" panose="020B0604020202020204" pitchFamily="34" charset="0"/>
              <a:buChar char="•"/>
            </a:pPr>
            <a:endParaRPr lang="en-US"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R19 Safe and Appropriate Exit </a:t>
            </a:r>
            <a:r>
              <a:rPr lang="en-US" dirty="0">
                <a:solidFill>
                  <a:schemeClr val="accent4">
                    <a:lumMod val="50000"/>
                  </a:schemeClr>
                </a:solidFill>
                <a:latin typeface="Calibri" panose="020F0502020204030204" pitchFamily="34" charset="0"/>
              </a:rPr>
              <a:t>The purpose of this element is to determine the number of youth who exited to safe and appropriate destinations as determined by the youth (head of household and adult) themselves and as determined by the project/caseworker</a:t>
            </a:r>
          </a:p>
          <a:p>
            <a:pPr lvl="1"/>
            <a:endParaRPr lang="en-US" b="0" i="0" u="none" strike="noStrike" baseline="0" dirty="0">
              <a:solidFill>
                <a:schemeClr val="accent4">
                  <a:lumMod val="50000"/>
                </a:schemeClr>
              </a:solidFill>
              <a:latin typeface="Calibri" panose="020F0502020204030204" pitchFamily="34" charset="0"/>
            </a:endParaRPr>
          </a:p>
          <a:p>
            <a:pPr lvl="1"/>
            <a:r>
              <a:rPr lang="en-US" b="0" i="0" u="none" strike="noStrike" baseline="0" dirty="0">
                <a:solidFill>
                  <a:srgbClr val="000000"/>
                </a:solidFill>
                <a:latin typeface="Calibri" panose="020F0502020204030204" pitchFamily="34" charset="0"/>
              </a:rPr>
              <a:t>	</a:t>
            </a:r>
          </a:p>
          <a:p>
            <a:endParaRPr lang="en-US" dirty="0">
              <a:solidFill>
                <a:schemeClr val="accent1"/>
              </a:solidFill>
            </a:endParaRPr>
          </a:p>
        </p:txBody>
      </p:sp>
    </p:spTree>
    <p:extLst>
      <p:ext uri="{BB962C8B-B14F-4D97-AF65-F5344CB8AC3E}">
        <p14:creationId xmlns:p14="http://schemas.microsoft.com/office/powerpoint/2010/main" val="25092053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A9100-D654-4DC4-A9D8-C5E6D3E1D1AF}"/>
              </a:ext>
            </a:extLst>
          </p:cNvPr>
          <p:cNvSpPr>
            <a:spLocks noGrp="1"/>
          </p:cNvSpPr>
          <p:nvPr>
            <p:ph type="title"/>
          </p:nvPr>
        </p:nvSpPr>
        <p:spPr/>
        <p:txBody>
          <a:bodyPr>
            <a:normAutofit/>
          </a:bodyPr>
          <a:lstStyle/>
          <a:p>
            <a:r>
              <a:rPr lang="en-US" b="1" dirty="0"/>
              <a:t>Program Specific Element - RHY Services</a:t>
            </a:r>
          </a:p>
        </p:txBody>
      </p:sp>
      <p:sp>
        <p:nvSpPr>
          <p:cNvPr id="4" name="Slide Number Placeholder 3">
            <a:extLst>
              <a:ext uri="{FF2B5EF4-FFF2-40B4-BE49-F238E27FC236}">
                <a16:creationId xmlns:a16="http://schemas.microsoft.com/office/drawing/2014/main" id="{56339B46-CD5D-49A2-95B3-E72ED98395BF}"/>
              </a:ext>
            </a:extLst>
          </p:cNvPr>
          <p:cNvSpPr>
            <a:spLocks noGrp="1"/>
          </p:cNvSpPr>
          <p:nvPr>
            <p:ph type="sldNum" sz="quarter" idx="12"/>
          </p:nvPr>
        </p:nvSpPr>
        <p:spPr/>
        <p:txBody>
          <a:bodyPr/>
          <a:lstStyle/>
          <a:p>
            <a:fld id="{A1BE76BD-9833-4B06-A05B-0BF700E72BCD}" type="slidenum">
              <a:rPr lang="en-US" smtClean="0"/>
              <a:t>45</a:t>
            </a:fld>
            <a:endParaRPr lang="en-US"/>
          </a:p>
        </p:txBody>
      </p:sp>
      <p:sp>
        <p:nvSpPr>
          <p:cNvPr id="3" name="TextBox 2">
            <a:extLst>
              <a:ext uri="{FF2B5EF4-FFF2-40B4-BE49-F238E27FC236}">
                <a16:creationId xmlns:a16="http://schemas.microsoft.com/office/drawing/2014/main" id="{81564D6A-D598-4A00-AEE9-061D99534C6E}"/>
              </a:ext>
            </a:extLst>
          </p:cNvPr>
          <p:cNvSpPr txBox="1"/>
          <p:nvPr/>
        </p:nvSpPr>
        <p:spPr>
          <a:xfrm>
            <a:off x="730770" y="1371659"/>
            <a:ext cx="10623030" cy="4247317"/>
          </a:xfrm>
          <a:prstGeom prst="rect">
            <a:avLst/>
          </a:prstGeom>
          <a:noFill/>
        </p:spPr>
        <p:txBody>
          <a:bodyPr wrap="square" rtlCol="0">
            <a:spAutoFit/>
          </a:bodyPr>
          <a:lstStyle/>
          <a:p>
            <a:pPr lvl="1"/>
            <a:endParaRPr lang="en-US" b="1" dirty="0">
              <a:solidFill>
                <a:schemeClr val="accent4">
                  <a:lumMod val="50000"/>
                </a:schemeClr>
              </a:solidFill>
              <a:latin typeface="Calibri" panose="020F0502020204030204" pitchFamily="34" charset="0"/>
            </a:endParaRPr>
          </a:p>
          <a:p>
            <a:pPr marL="742950" lvl="1" indent="-285750">
              <a:buFont typeface="Arial" panose="020B0604020202020204" pitchFamily="34" charset="0"/>
              <a:buChar char="•"/>
            </a:pPr>
            <a:r>
              <a:rPr lang="en-US" b="1" dirty="0">
                <a:solidFill>
                  <a:schemeClr val="accent4">
                    <a:lumMod val="50000"/>
                  </a:schemeClr>
                </a:solidFill>
                <a:latin typeface="Calibri" panose="020F0502020204030204" pitchFamily="34" charset="0"/>
              </a:rPr>
              <a:t>R14 Service Connections  </a:t>
            </a:r>
            <a:r>
              <a:rPr lang="en-US" dirty="0">
                <a:solidFill>
                  <a:schemeClr val="accent4">
                    <a:lumMod val="50000"/>
                  </a:schemeClr>
                </a:solidFill>
                <a:latin typeface="Calibri" panose="020F0502020204030204" pitchFamily="34" charset="0"/>
              </a:rPr>
              <a:t>to report on the services that they either directly provided youth</a:t>
            </a:r>
          </a:p>
          <a:p>
            <a:pPr lvl="1"/>
            <a:r>
              <a:rPr lang="en-US" dirty="0">
                <a:solidFill>
                  <a:schemeClr val="accent4">
                    <a:lumMod val="50000"/>
                  </a:schemeClr>
                </a:solidFill>
                <a:latin typeface="Calibri" panose="020F0502020204030204" pitchFamily="34" charset="0"/>
              </a:rPr>
              <a:t>Community service/service learning (CSL) </a:t>
            </a:r>
          </a:p>
          <a:p>
            <a:pPr lvl="1"/>
            <a:r>
              <a:rPr lang="en-US" dirty="0">
                <a:solidFill>
                  <a:schemeClr val="accent4">
                    <a:lumMod val="50000"/>
                  </a:schemeClr>
                </a:solidFill>
                <a:latin typeface="Calibri" panose="020F0502020204030204" pitchFamily="34" charset="0"/>
              </a:rPr>
              <a:t>Criminal justice /legal services</a:t>
            </a:r>
          </a:p>
          <a:p>
            <a:pPr lvl="1"/>
            <a:r>
              <a:rPr lang="en-US" dirty="0">
                <a:solidFill>
                  <a:schemeClr val="accent4">
                    <a:lumMod val="50000"/>
                  </a:schemeClr>
                </a:solidFill>
                <a:latin typeface="Calibri" panose="020F0502020204030204" pitchFamily="34" charset="0"/>
              </a:rPr>
              <a:t>Education </a:t>
            </a:r>
          </a:p>
          <a:p>
            <a:pPr lvl="1"/>
            <a:r>
              <a:rPr lang="en-US" dirty="0">
                <a:solidFill>
                  <a:schemeClr val="accent4">
                    <a:lumMod val="50000"/>
                  </a:schemeClr>
                </a:solidFill>
                <a:latin typeface="Calibri" panose="020F0502020204030204" pitchFamily="34" charset="0"/>
              </a:rPr>
              <a:t>Employment and/or training services</a:t>
            </a:r>
          </a:p>
          <a:p>
            <a:pPr lvl="1"/>
            <a:r>
              <a:rPr lang="en-US" dirty="0">
                <a:solidFill>
                  <a:schemeClr val="accent4">
                    <a:lumMod val="50000"/>
                  </a:schemeClr>
                </a:solidFill>
                <a:latin typeface="Calibri" panose="020F0502020204030204" pitchFamily="34" charset="0"/>
              </a:rPr>
              <a:t>Health/medical care </a:t>
            </a:r>
          </a:p>
          <a:p>
            <a:pPr lvl="1"/>
            <a:r>
              <a:rPr lang="en-US" dirty="0">
                <a:solidFill>
                  <a:schemeClr val="accent4">
                    <a:lumMod val="50000"/>
                  </a:schemeClr>
                </a:solidFill>
                <a:latin typeface="Calibri" panose="020F0502020204030204" pitchFamily="34" charset="0"/>
              </a:rPr>
              <a:t>Home-based Services</a:t>
            </a:r>
          </a:p>
          <a:p>
            <a:pPr lvl="1"/>
            <a:r>
              <a:rPr lang="en-US" dirty="0">
                <a:solidFill>
                  <a:schemeClr val="accent4">
                    <a:lumMod val="50000"/>
                  </a:schemeClr>
                </a:solidFill>
                <a:latin typeface="Calibri" panose="020F0502020204030204" pitchFamily="34" charset="0"/>
              </a:rPr>
              <a:t>Life skills training </a:t>
            </a:r>
          </a:p>
          <a:p>
            <a:pPr lvl="1"/>
            <a:r>
              <a:rPr lang="en-US" dirty="0">
                <a:solidFill>
                  <a:schemeClr val="accent4">
                    <a:lumMod val="50000"/>
                  </a:schemeClr>
                </a:solidFill>
                <a:latin typeface="Calibri" panose="020F0502020204030204" pitchFamily="34" charset="0"/>
              </a:rPr>
              <a:t>Parenting education for youth with children</a:t>
            </a:r>
          </a:p>
          <a:p>
            <a:pPr lvl="1"/>
            <a:r>
              <a:rPr lang="en-US" dirty="0">
                <a:solidFill>
                  <a:schemeClr val="accent4">
                    <a:lumMod val="50000"/>
                  </a:schemeClr>
                </a:solidFill>
                <a:latin typeface="Calibri" panose="020F0502020204030204" pitchFamily="34" charset="0"/>
              </a:rPr>
              <a:t>Post-natal newborn care (wellness exams; immunizations) </a:t>
            </a:r>
          </a:p>
          <a:p>
            <a:pPr lvl="1"/>
            <a:r>
              <a:rPr lang="en-US" dirty="0">
                <a:solidFill>
                  <a:schemeClr val="accent4">
                    <a:lumMod val="50000"/>
                  </a:schemeClr>
                </a:solidFill>
                <a:latin typeface="Calibri" panose="020F0502020204030204" pitchFamily="34" charset="0"/>
              </a:rPr>
              <a:t>Post-natal care for mother</a:t>
            </a:r>
          </a:p>
          <a:p>
            <a:pPr lvl="1"/>
            <a:r>
              <a:rPr lang="en-US" dirty="0">
                <a:solidFill>
                  <a:schemeClr val="accent1"/>
                </a:solidFill>
              </a:rPr>
              <a:t>Pre-natal care</a:t>
            </a:r>
          </a:p>
          <a:p>
            <a:pPr lvl="1"/>
            <a:r>
              <a:rPr lang="en-US" dirty="0">
                <a:solidFill>
                  <a:schemeClr val="accent1"/>
                </a:solidFill>
                <a:latin typeface="Calibri" panose="020F0502020204030204" pitchFamily="34" charset="0"/>
              </a:rPr>
              <a:t>Substance abuse treatment </a:t>
            </a:r>
          </a:p>
          <a:p>
            <a:pPr lvl="1"/>
            <a:r>
              <a:rPr lang="en-US" dirty="0">
                <a:solidFill>
                  <a:schemeClr val="accent1"/>
                </a:solidFill>
                <a:latin typeface="Calibri" panose="020F0502020204030204" pitchFamily="34" charset="0"/>
              </a:rPr>
              <a:t>Substance Abuse Ed/Prevention Services</a:t>
            </a:r>
            <a:endParaRPr lang="en-US" b="0" i="0" u="none" strike="noStrike" baseline="0" dirty="0">
              <a:solidFill>
                <a:schemeClr val="accent1"/>
              </a:solidFill>
              <a:latin typeface="Calibri" panose="020F0502020204030204" pitchFamily="34" charset="0"/>
            </a:endParaRPr>
          </a:p>
        </p:txBody>
      </p:sp>
    </p:spTree>
    <p:extLst>
      <p:ext uri="{BB962C8B-B14F-4D97-AF65-F5344CB8AC3E}">
        <p14:creationId xmlns:p14="http://schemas.microsoft.com/office/powerpoint/2010/main" val="25795215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7DC1-9F5A-4866-8CBE-C54FA9329EC6}"/>
              </a:ext>
            </a:extLst>
          </p:cNvPr>
          <p:cNvSpPr>
            <a:spLocks noGrp="1"/>
          </p:cNvSpPr>
          <p:nvPr>
            <p:ph type="title"/>
          </p:nvPr>
        </p:nvSpPr>
        <p:spPr>
          <a:xfrm>
            <a:off x="621890" y="333695"/>
            <a:ext cx="10515600" cy="1325563"/>
          </a:xfrm>
        </p:spPr>
        <p:txBody>
          <a:bodyPr/>
          <a:lstStyle/>
          <a:p>
            <a:r>
              <a:rPr lang="en-US" b="1" dirty="0"/>
              <a:t>Updates</a:t>
            </a:r>
          </a:p>
        </p:txBody>
      </p:sp>
      <p:sp>
        <p:nvSpPr>
          <p:cNvPr id="4" name="Slide Number Placeholder 3">
            <a:extLst>
              <a:ext uri="{FF2B5EF4-FFF2-40B4-BE49-F238E27FC236}">
                <a16:creationId xmlns:a16="http://schemas.microsoft.com/office/drawing/2014/main" id="{C8F06755-B8E9-4C70-9C5A-2A2CEA7A623D}"/>
              </a:ext>
            </a:extLst>
          </p:cNvPr>
          <p:cNvSpPr>
            <a:spLocks noGrp="1"/>
          </p:cNvSpPr>
          <p:nvPr>
            <p:ph type="sldNum" sz="quarter" idx="12"/>
          </p:nvPr>
        </p:nvSpPr>
        <p:spPr/>
        <p:txBody>
          <a:bodyPr/>
          <a:lstStyle/>
          <a:p>
            <a:fld id="{A1BE76BD-9833-4B06-A05B-0BF700E72BCD}" type="slidenum">
              <a:rPr lang="en-US" smtClean="0"/>
              <a:t>46</a:t>
            </a:fld>
            <a:endParaRPr lang="en-US"/>
          </a:p>
        </p:txBody>
      </p:sp>
      <p:sp>
        <p:nvSpPr>
          <p:cNvPr id="3" name="TextBox 2">
            <a:extLst>
              <a:ext uri="{FF2B5EF4-FFF2-40B4-BE49-F238E27FC236}">
                <a16:creationId xmlns:a16="http://schemas.microsoft.com/office/drawing/2014/main" id="{7DDB188F-871A-4C54-94A8-97C7F2E1F455}"/>
              </a:ext>
            </a:extLst>
          </p:cNvPr>
          <p:cNvSpPr txBox="1"/>
          <p:nvPr/>
        </p:nvSpPr>
        <p:spPr>
          <a:xfrm>
            <a:off x="1307691" y="1351508"/>
            <a:ext cx="8711381" cy="4154984"/>
          </a:xfrm>
          <a:prstGeom prst="rect">
            <a:avLst/>
          </a:prstGeom>
          <a:noFill/>
        </p:spPr>
        <p:txBody>
          <a:bodyPr wrap="square" rtlCol="0">
            <a:spAutoFit/>
          </a:bodyPr>
          <a:lstStyle/>
          <a:p>
            <a:endParaRPr lang="en-US" sz="2400" b="1" dirty="0">
              <a:solidFill>
                <a:schemeClr val="accent1">
                  <a:lumMod val="75000"/>
                </a:schemeClr>
              </a:solidFill>
            </a:endParaRPr>
          </a:p>
          <a:p>
            <a:pPr marL="342900" indent="-342900">
              <a:buFont typeface="Arial" panose="020B0604020202020204" pitchFamily="34" charset="0"/>
              <a:buChar char="•"/>
            </a:pPr>
            <a:r>
              <a:rPr lang="en-US" sz="2400" dirty="0">
                <a:solidFill>
                  <a:schemeClr val="accent1">
                    <a:lumMod val="75000"/>
                  </a:schemeClr>
                </a:solidFill>
              </a:rPr>
              <a:t>Client updates should be used for updating client information such as changes in income, disability, insurance, or non-cash benefits</a:t>
            </a:r>
          </a:p>
          <a:p>
            <a:endParaRPr lang="en-US" sz="2400" dirty="0">
              <a:solidFill>
                <a:schemeClr val="accent1">
                  <a:lumMod val="75000"/>
                </a:schemeClr>
              </a:solidFill>
            </a:endParaRPr>
          </a:p>
          <a:p>
            <a:pPr marL="342900" indent="-342900">
              <a:buFont typeface="Arial" panose="020B0604020202020204" pitchFamily="34" charset="0"/>
              <a:buChar char="•"/>
            </a:pPr>
            <a:r>
              <a:rPr lang="en-US" sz="2400" dirty="0">
                <a:solidFill>
                  <a:schemeClr val="accent1">
                    <a:lumMod val="75000"/>
                  </a:schemeClr>
                </a:solidFill>
              </a:rPr>
              <a:t>Client information should not be edited or changed in the entry unless the information was incorrect at project start, or Disability status changes</a:t>
            </a:r>
          </a:p>
          <a:p>
            <a:endParaRPr lang="en-US" sz="2400" dirty="0">
              <a:solidFill>
                <a:schemeClr val="accent1">
                  <a:lumMod val="75000"/>
                </a:schemeClr>
              </a:solidFill>
            </a:endParaRPr>
          </a:p>
          <a:p>
            <a:pPr marL="342900" indent="-342900">
              <a:buFont typeface="Arial" panose="020B0604020202020204" pitchFamily="34" charset="0"/>
              <a:buChar char="•"/>
            </a:pPr>
            <a:r>
              <a:rPr lang="en-US" sz="2400" dirty="0">
                <a:solidFill>
                  <a:schemeClr val="accent1">
                    <a:lumMod val="75000"/>
                  </a:schemeClr>
                </a:solidFill>
              </a:rPr>
              <a:t>Changes in income are designated by ending the current income and adding the updated amount separately</a:t>
            </a:r>
          </a:p>
        </p:txBody>
      </p:sp>
    </p:spTree>
    <p:extLst>
      <p:ext uri="{BB962C8B-B14F-4D97-AF65-F5344CB8AC3E}">
        <p14:creationId xmlns:p14="http://schemas.microsoft.com/office/powerpoint/2010/main" val="2626664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7DC1-9F5A-4866-8CBE-C54FA9329EC6}"/>
              </a:ext>
            </a:extLst>
          </p:cNvPr>
          <p:cNvSpPr>
            <a:spLocks noGrp="1"/>
          </p:cNvSpPr>
          <p:nvPr>
            <p:ph type="title"/>
          </p:nvPr>
        </p:nvSpPr>
        <p:spPr/>
        <p:txBody>
          <a:bodyPr/>
          <a:lstStyle/>
          <a:p>
            <a:r>
              <a:rPr lang="en-US" b="1" dirty="0"/>
              <a:t>Annual Assessment</a:t>
            </a:r>
          </a:p>
        </p:txBody>
      </p:sp>
      <p:sp>
        <p:nvSpPr>
          <p:cNvPr id="4" name="Slide Number Placeholder 3">
            <a:extLst>
              <a:ext uri="{FF2B5EF4-FFF2-40B4-BE49-F238E27FC236}">
                <a16:creationId xmlns:a16="http://schemas.microsoft.com/office/drawing/2014/main" id="{C8F06755-B8E9-4C70-9C5A-2A2CEA7A623D}"/>
              </a:ext>
            </a:extLst>
          </p:cNvPr>
          <p:cNvSpPr>
            <a:spLocks noGrp="1"/>
          </p:cNvSpPr>
          <p:nvPr>
            <p:ph type="sldNum" sz="quarter" idx="12"/>
          </p:nvPr>
        </p:nvSpPr>
        <p:spPr/>
        <p:txBody>
          <a:bodyPr/>
          <a:lstStyle/>
          <a:p>
            <a:fld id="{A1BE76BD-9833-4B06-A05B-0BF700E72BCD}" type="slidenum">
              <a:rPr lang="en-US" smtClean="0"/>
              <a:t>47</a:t>
            </a:fld>
            <a:endParaRPr lang="en-US"/>
          </a:p>
        </p:txBody>
      </p:sp>
      <p:sp>
        <p:nvSpPr>
          <p:cNvPr id="3" name="TextBox 2">
            <a:extLst>
              <a:ext uri="{FF2B5EF4-FFF2-40B4-BE49-F238E27FC236}">
                <a16:creationId xmlns:a16="http://schemas.microsoft.com/office/drawing/2014/main" id="{7DDB188F-871A-4C54-94A8-97C7F2E1F455}"/>
              </a:ext>
            </a:extLst>
          </p:cNvPr>
          <p:cNvSpPr txBox="1"/>
          <p:nvPr/>
        </p:nvSpPr>
        <p:spPr>
          <a:xfrm>
            <a:off x="1606200" y="1690688"/>
            <a:ext cx="7948863"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accent4">
                    <a:lumMod val="50000"/>
                  </a:schemeClr>
                </a:solidFill>
              </a:rPr>
              <a:t>For all Clients in the project one year or more, with an Information Date of no more than 30 days before or after the one-year anniversary of the head of household’s Project Start Date, regardless of the date of the most recent ‘update’ or any other ‘annual assessment’</a:t>
            </a:r>
          </a:p>
          <a:p>
            <a:endParaRPr lang="en-US" sz="2400" b="1" dirty="0">
              <a:solidFill>
                <a:schemeClr val="accent4">
                  <a:lumMod val="50000"/>
                </a:schemeClr>
              </a:solidFill>
            </a:endParaRPr>
          </a:p>
          <a:p>
            <a:pPr marL="342900" indent="-342900">
              <a:buFont typeface="Arial" panose="020B0604020202020204" pitchFamily="34" charset="0"/>
              <a:buChar char="•"/>
            </a:pPr>
            <a:r>
              <a:rPr lang="en-US" sz="2400" dirty="0">
                <a:solidFill>
                  <a:schemeClr val="accent4">
                    <a:lumMod val="50000"/>
                  </a:schemeClr>
                </a:solidFill>
              </a:rPr>
              <a:t>Client annual assessments should be used for updating client information such as changes in income, disability, insurance, or non-cash benefits</a:t>
            </a:r>
          </a:p>
          <a:p>
            <a:endParaRPr lang="en-US" sz="2400" dirty="0">
              <a:solidFill>
                <a:schemeClr val="accent4">
                  <a:lumMod val="50000"/>
                </a:schemeClr>
              </a:solidFill>
            </a:endParaRPr>
          </a:p>
        </p:txBody>
      </p:sp>
    </p:spTree>
    <p:extLst>
      <p:ext uri="{BB962C8B-B14F-4D97-AF65-F5344CB8AC3E}">
        <p14:creationId xmlns:p14="http://schemas.microsoft.com/office/powerpoint/2010/main" val="38610909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EC3AC-4BAA-4794-BC7E-DC4DB8B26D1E}"/>
              </a:ext>
            </a:extLst>
          </p:cNvPr>
          <p:cNvSpPr>
            <a:spLocks noGrp="1"/>
          </p:cNvSpPr>
          <p:nvPr>
            <p:ph type="title"/>
          </p:nvPr>
        </p:nvSpPr>
        <p:spPr/>
        <p:txBody>
          <a:bodyPr/>
          <a:lstStyle/>
          <a:p>
            <a:r>
              <a:rPr lang="en-US" b="1" dirty="0"/>
              <a:t>HMIS Reporting timeline</a:t>
            </a:r>
          </a:p>
        </p:txBody>
      </p:sp>
      <p:sp>
        <p:nvSpPr>
          <p:cNvPr id="4" name="Content Placeholder 3">
            <a:extLst>
              <a:ext uri="{FF2B5EF4-FFF2-40B4-BE49-F238E27FC236}">
                <a16:creationId xmlns:a16="http://schemas.microsoft.com/office/drawing/2014/main" id="{EF42489F-A242-481E-9222-B8928AC2619B}"/>
              </a:ext>
            </a:extLst>
          </p:cNvPr>
          <p:cNvSpPr>
            <a:spLocks noGrp="1"/>
          </p:cNvSpPr>
          <p:nvPr>
            <p:ph idx="1"/>
          </p:nvPr>
        </p:nvSpPr>
        <p:spPr>
          <a:xfrm>
            <a:off x="838200" y="1520190"/>
            <a:ext cx="10515600" cy="4656773"/>
          </a:xfrm>
        </p:spPr>
        <p:txBody>
          <a:bodyPr>
            <a:normAutofit fontScale="92500" lnSpcReduction="10000"/>
          </a:bodyPr>
          <a:lstStyle/>
          <a:p>
            <a:r>
              <a:rPr lang="en-US" dirty="0"/>
              <a:t>APR: Cover the grant operating year. Due within 90 days from end of grant operating year</a:t>
            </a:r>
          </a:p>
          <a:p>
            <a:r>
              <a:rPr lang="en-US" dirty="0"/>
              <a:t>QPR: Follow federal fiscal quarters. Due within 30 days of the end of the fiscal quarter.</a:t>
            </a:r>
          </a:p>
          <a:p>
            <a:r>
              <a:rPr lang="en-US" dirty="0"/>
              <a:t>Two CSVs are required</a:t>
            </a:r>
          </a:p>
          <a:p>
            <a:pPr lvl="1"/>
            <a:r>
              <a:rPr lang="en-US" dirty="0"/>
              <a:t>APR CSV report</a:t>
            </a:r>
          </a:p>
          <a:p>
            <a:pPr lvl="1"/>
            <a:r>
              <a:rPr lang="en-US" dirty="0"/>
              <a:t>Hashed HMIS CSV (sometimes called the RHYHMIS)</a:t>
            </a:r>
          </a:p>
          <a:p>
            <a:r>
              <a:rPr lang="en-US" dirty="0"/>
              <a:t>YHDP Supplemental Reporting Tool</a:t>
            </a:r>
          </a:p>
          <a:p>
            <a:pPr lvl="1"/>
            <a:r>
              <a:rPr lang="en-US" dirty="0"/>
              <a:t>Uses the Hashed HMIS CSV</a:t>
            </a:r>
          </a:p>
          <a:p>
            <a:pPr lvl="1"/>
            <a:r>
              <a:rPr lang="en-US" dirty="0"/>
              <a:t>Contains demographics and RHY elements</a:t>
            </a:r>
          </a:p>
          <a:p>
            <a:pPr lvl="1"/>
            <a:r>
              <a:rPr lang="en-US" dirty="0"/>
              <a:t>Aggregates data-intersectional</a:t>
            </a:r>
          </a:p>
          <a:p>
            <a:pPr lvl="1"/>
            <a:r>
              <a:rPr lang="en-US" dirty="0"/>
              <a:t>All projects except for CE, HMIS, &amp; Planning</a:t>
            </a:r>
          </a:p>
          <a:p>
            <a:endParaRPr lang="en-US" dirty="0"/>
          </a:p>
        </p:txBody>
      </p:sp>
      <p:sp>
        <p:nvSpPr>
          <p:cNvPr id="3" name="Slide Number Placeholder 2">
            <a:extLst>
              <a:ext uri="{FF2B5EF4-FFF2-40B4-BE49-F238E27FC236}">
                <a16:creationId xmlns:a16="http://schemas.microsoft.com/office/drawing/2014/main" id="{1AFFBE15-887C-467F-91D5-FD421D4A6EDE}"/>
              </a:ext>
            </a:extLst>
          </p:cNvPr>
          <p:cNvSpPr>
            <a:spLocks noGrp="1"/>
          </p:cNvSpPr>
          <p:nvPr>
            <p:ph type="sldNum" sz="quarter" idx="12"/>
          </p:nvPr>
        </p:nvSpPr>
        <p:spPr/>
        <p:txBody>
          <a:bodyPr/>
          <a:lstStyle/>
          <a:p>
            <a:fld id="{A1BE76BD-9833-4B06-A05B-0BF700E72BCD}" type="slidenum">
              <a:rPr lang="en-US" smtClean="0"/>
              <a:t>48</a:t>
            </a:fld>
            <a:endParaRPr lang="en-US"/>
          </a:p>
        </p:txBody>
      </p:sp>
    </p:spTree>
    <p:extLst>
      <p:ext uri="{BB962C8B-B14F-4D97-AF65-F5344CB8AC3E}">
        <p14:creationId xmlns:p14="http://schemas.microsoft.com/office/powerpoint/2010/main" val="1744910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F71C0A-FB9B-4C73-8A77-4CAC6764B41C}"/>
              </a:ext>
            </a:extLst>
          </p:cNvPr>
          <p:cNvSpPr>
            <a:spLocks noGrp="1"/>
          </p:cNvSpPr>
          <p:nvPr>
            <p:ph type="title"/>
          </p:nvPr>
        </p:nvSpPr>
        <p:spPr/>
        <p:txBody>
          <a:bodyPr/>
          <a:lstStyle/>
          <a:p>
            <a:r>
              <a:rPr lang="en-US" b="1" dirty="0"/>
              <a:t>HMIS data used in Federal Reporting</a:t>
            </a:r>
          </a:p>
        </p:txBody>
      </p:sp>
      <p:sp>
        <p:nvSpPr>
          <p:cNvPr id="5" name="Content Placeholder 4">
            <a:extLst>
              <a:ext uri="{FF2B5EF4-FFF2-40B4-BE49-F238E27FC236}">
                <a16:creationId xmlns:a16="http://schemas.microsoft.com/office/drawing/2014/main" id="{AE64B0C3-D3ED-44D6-BECF-2402C7F8A29A}"/>
              </a:ext>
            </a:extLst>
          </p:cNvPr>
          <p:cNvSpPr>
            <a:spLocks noGrp="1"/>
          </p:cNvSpPr>
          <p:nvPr>
            <p:ph idx="1"/>
          </p:nvPr>
        </p:nvSpPr>
        <p:spPr/>
        <p:txBody>
          <a:bodyPr/>
          <a:lstStyle/>
          <a:p>
            <a:r>
              <a:rPr lang="en-US" dirty="0"/>
              <a:t>Quarterly and Annual Reporting-Project-level data. Primarily looking at housing, education, and income outcomes as well as financials </a:t>
            </a:r>
          </a:p>
          <a:p>
            <a:pPr marL="0" indent="0">
              <a:buNone/>
            </a:pPr>
            <a:endParaRPr lang="en-US" dirty="0"/>
          </a:p>
          <a:p>
            <a:r>
              <a:rPr lang="en-US" dirty="0"/>
              <a:t>January 30</a:t>
            </a:r>
            <a:r>
              <a:rPr lang="en-US" baseline="30000" dirty="0"/>
              <a:t>th</a:t>
            </a:r>
            <a:endParaRPr lang="en-US" dirty="0"/>
          </a:p>
          <a:p>
            <a:r>
              <a:rPr lang="en-US" dirty="0"/>
              <a:t>April 30</a:t>
            </a:r>
            <a:r>
              <a:rPr lang="en-US" baseline="30000" dirty="0"/>
              <a:t>th</a:t>
            </a:r>
            <a:endParaRPr lang="en-US" dirty="0"/>
          </a:p>
          <a:p>
            <a:r>
              <a:rPr lang="en-US" dirty="0"/>
              <a:t>July 30</a:t>
            </a:r>
            <a:r>
              <a:rPr lang="en-US" baseline="30000" dirty="0"/>
              <a:t>th</a:t>
            </a:r>
            <a:endParaRPr lang="en-US" dirty="0"/>
          </a:p>
          <a:p>
            <a:r>
              <a:rPr lang="en-US" dirty="0"/>
              <a:t>October 30</a:t>
            </a:r>
            <a:r>
              <a:rPr lang="en-US" baseline="30000" dirty="0"/>
              <a:t>th</a:t>
            </a:r>
            <a:endParaRPr lang="en-US" dirty="0"/>
          </a:p>
          <a:p>
            <a:endParaRPr lang="en-US" dirty="0"/>
          </a:p>
        </p:txBody>
      </p:sp>
      <p:sp>
        <p:nvSpPr>
          <p:cNvPr id="3" name="Slide Number Placeholder 2">
            <a:extLst>
              <a:ext uri="{FF2B5EF4-FFF2-40B4-BE49-F238E27FC236}">
                <a16:creationId xmlns:a16="http://schemas.microsoft.com/office/drawing/2014/main" id="{6E593EEF-AC77-424E-A408-890C3321AB82}"/>
              </a:ext>
            </a:extLst>
          </p:cNvPr>
          <p:cNvSpPr>
            <a:spLocks noGrp="1"/>
          </p:cNvSpPr>
          <p:nvPr>
            <p:ph type="sldNum" sz="quarter" idx="12"/>
          </p:nvPr>
        </p:nvSpPr>
        <p:spPr/>
        <p:txBody>
          <a:bodyPr/>
          <a:lstStyle/>
          <a:p>
            <a:fld id="{A1BE76BD-9833-4B06-A05B-0BF700E72BCD}" type="slidenum">
              <a:rPr lang="en-US" smtClean="0"/>
              <a:t>49</a:t>
            </a:fld>
            <a:endParaRPr lang="en-US"/>
          </a:p>
        </p:txBody>
      </p:sp>
    </p:spTree>
    <p:extLst>
      <p:ext uri="{BB962C8B-B14F-4D97-AF65-F5344CB8AC3E}">
        <p14:creationId xmlns:p14="http://schemas.microsoft.com/office/powerpoint/2010/main" val="4263215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EC08-D042-4896-8A52-1D77A7B9F605}"/>
              </a:ext>
            </a:extLst>
          </p:cNvPr>
          <p:cNvSpPr>
            <a:spLocks noGrp="1"/>
          </p:cNvSpPr>
          <p:nvPr>
            <p:ph type="title"/>
          </p:nvPr>
        </p:nvSpPr>
        <p:spPr/>
        <p:txBody>
          <a:bodyPr/>
          <a:lstStyle/>
          <a:p>
            <a:r>
              <a:rPr lang="en-US" b="1"/>
              <a:t>Training Objectives</a:t>
            </a:r>
          </a:p>
        </p:txBody>
      </p:sp>
      <p:sp>
        <p:nvSpPr>
          <p:cNvPr id="3" name="Content Placeholder 2">
            <a:extLst>
              <a:ext uri="{FF2B5EF4-FFF2-40B4-BE49-F238E27FC236}">
                <a16:creationId xmlns:a16="http://schemas.microsoft.com/office/drawing/2014/main" id="{2D432D2E-5D7A-4C81-889C-17C0BE567CE3}"/>
              </a:ext>
            </a:extLst>
          </p:cNvPr>
          <p:cNvSpPr>
            <a:spLocks noGrp="1"/>
          </p:cNvSpPr>
          <p:nvPr>
            <p:ph idx="1"/>
          </p:nvPr>
        </p:nvSpPr>
        <p:spPr>
          <a:xfrm>
            <a:off x="838200" y="1825625"/>
            <a:ext cx="10076234" cy="3660775"/>
          </a:xfrm>
        </p:spPr>
        <p:txBody>
          <a:bodyPr>
            <a:normAutofit fontScale="92500" lnSpcReduction="20000"/>
          </a:bodyPr>
          <a:lstStyle/>
          <a:p>
            <a:pPr marL="0" indent="0">
              <a:buNone/>
            </a:pPr>
            <a:r>
              <a:rPr lang="en-US" sz="3600" dirty="0">
                <a:latin typeface="Calibri" panose="020F0502020204030204" pitchFamily="34" charset="0"/>
                <a:cs typeface="Calibri" panose="020F0502020204030204" pitchFamily="34" charset="0"/>
              </a:rPr>
              <a:t>Attendees will learn:</a:t>
            </a:r>
          </a:p>
          <a:p>
            <a:pPr marL="0" indent="0">
              <a:buNone/>
            </a:pPr>
            <a:endParaRPr lang="en-US" sz="28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About the HMIS Data Standards for FY2024</a:t>
            </a:r>
          </a:p>
          <a:p>
            <a:pPr lvl="1"/>
            <a:r>
              <a:rPr lang="en-US" sz="3200" dirty="0">
                <a:ea typeface="+mn-lt"/>
                <a:cs typeface="+mn-lt"/>
              </a:rPr>
              <a:t>Confidentiality, Privacy and Security Training</a:t>
            </a:r>
            <a:r>
              <a:rPr lang="en-US" sz="3200" dirty="0"/>
              <a:t> </a:t>
            </a:r>
            <a:endParaRPr lang="en-US" sz="3200" dirty="0">
              <a:latin typeface="Calibri" panose="020F0502020204030204" pitchFamily="34" charset="0"/>
              <a:cs typeface="Calibri" panose="020F0502020204030204" pitchFamily="34" charset="0"/>
            </a:endParaRPr>
          </a:p>
          <a:p>
            <a:pPr lvl="1"/>
            <a:r>
              <a:rPr lang="en-US" sz="3200" dirty="0">
                <a:latin typeface="Calibri" panose="020F0502020204030204" pitchFamily="34" charset="0"/>
                <a:cs typeface="Calibri" panose="020F0502020204030204" pitchFamily="34" charset="0"/>
              </a:rPr>
              <a:t>How to Navigate the VESTA HMIS system</a:t>
            </a:r>
          </a:p>
          <a:p>
            <a:pPr lvl="2"/>
            <a:r>
              <a:rPr lang="en-US" sz="2800" dirty="0">
                <a:latin typeface="Calibri" panose="020F0502020204030204" pitchFamily="34" charset="0"/>
                <a:cs typeface="Calibri" panose="020F0502020204030204" pitchFamily="34" charset="0"/>
              </a:rPr>
              <a:t>Record a client entry, RHY Service, update, annual assessment, and exit from a project</a:t>
            </a:r>
          </a:p>
          <a:p>
            <a:pPr lvl="2"/>
            <a:r>
              <a:rPr lang="en-US" sz="2800" dirty="0">
                <a:latin typeface="Calibri" panose="020F0502020204030204" pitchFamily="34" charset="0"/>
                <a:cs typeface="Calibri" panose="020F0502020204030204" pitchFamily="34" charset="0"/>
              </a:rPr>
              <a:t>Run basic reports</a:t>
            </a:r>
          </a:p>
          <a:p>
            <a:pPr lvl="2"/>
            <a:r>
              <a:rPr lang="en-US" sz="2800" dirty="0">
                <a:latin typeface="Calibri" panose="020F0502020204030204" pitchFamily="34" charset="0"/>
                <a:cs typeface="Calibri" panose="020F0502020204030204" pitchFamily="34" charset="0"/>
              </a:rPr>
              <a:t>Troubleshoot common issues that can cause problems for reporting, if time</a:t>
            </a:r>
          </a:p>
          <a:p>
            <a:endParaRPr lang="en-US" sz="28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879CE215-4ED0-49C7-BB0C-34FAAA984145}"/>
              </a:ext>
            </a:extLst>
          </p:cNvPr>
          <p:cNvSpPr>
            <a:spLocks noGrp="1"/>
          </p:cNvSpPr>
          <p:nvPr>
            <p:ph type="sldNum" sz="quarter" idx="12"/>
          </p:nvPr>
        </p:nvSpPr>
        <p:spPr/>
        <p:txBody>
          <a:bodyPr/>
          <a:lstStyle/>
          <a:p>
            <a:fld id="{498AECB6-989C-443D-BA29-FB3DBF5C49AF}" type="slidenum">
              <a:rPr lang="en-US" smtClean="0"/>
              <a:t>5</a:t>
            </a:fld>
            <a:endParaRPr lang="en-US"/>
          </a:p>
        </p:txBody>
      </p:sp>
    </p:spTree>
    <p:extLst>
      <p:ext uri="{BB962C8B-B14F-4D97-AF65-F5344CB8AC3E}">
        <p14:creationId xmlns:p14="http://schemas.microsoft.com/office/powerpoint/2010/main" val="17838948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BE026D-5A9A-4678-95D2-ADA305586D34}"/>
              </a:ext>
            </a:extLst>
          </p:cNvPr>
          <p:cNvSpPr>
            <a:spLocks noGrp="1"/>
          </p:cNvSpPr>
          <p:nvPr>
            <p:ph type="title"/>
          </p:nvPr>
        </p:nvSpPr>
        <p:spPr/>
        <p:txBody>
          <a:bodyPr/>
          <a:lstStyle/>
          <a:p>
            <a:r>
              <a:rPr lang="en-US" b="1" dirty="0"/>
              <a:t>YHDP Quarterly Data Reporting</a:t>
            </a:r>
          </a:p>
        </p:txBody>
      </p:sp>
      <p:sp>
        <p:nvSpPr>
          <p:cNvPr id="2" name="Slide Number Placeholder 1">
            <a:extLst>
              <a:ext uri="{FF2B5EF4-FFF2-40B4-BE49-F238E27FC236}">
                <a16:creationId xmlns:a16="http://schemas.microsoft.com/office/drawing/2014/main" id="{095DB401-CCE8-41E0-8678-DC92A7042AEE}"/>
              </a:ext>
            </a:extLst>
          </p:cNvPr>
          <p:cNvSpPr>
            <a:spLocks noGrp="1"/>
          </p:cNvSpPr>
          <p:nvPr>
            <p:ph type="sldNum" sz="quarter" idx="12"/>
          </p:nvPr>
        </p:nvSpPr>
        <p:spPr/>
        <p:txBody>
          <a:bodyPr/>
          <a:lstStyle/>
          <a:p>
            <a:fld id="{A1BE76BD-9833-4B06-A05B-0BF700E72BCD}" type="slidenum">
              <a:rPr lang="en-US" smtClean="0"/>
              <a:t>50</a:t>
            </a:fld>
            <a:endParaRPr lang="en-US"/>
          </a:p>
        </p:txBody>
      </p:sp>
      <p:sp>
        <p:nvSpPr>
          <p:cNvPr id="4" name="TextBox 3">
            <a:extLst>
              <a:ext uri="{FF2B5EF4-FFF2-40B4-BE49-F238E27FC236}">
                <a16:creationId xmlns:a16="http://schemas.microsoft.com/office/drawing/2014/main" id="{3574939E-9208-45D6-85C4-7EADB9742940}"/>
              </a:ext>
            </a:extLst>
          </p:cNvPr>
          <p:cNvSpPr txBox="1"/>
          <p:nvPr/>
        </p:nvSpPr>
        <p:spPr>
          <a:xfrm>
            <a:off x="1341118" y="1720840"/>
            <a:ext cx="8786951" cy="4247317"/>
          </a:xfrm>
          <a:prstGeom prst="rect">
            <a:avLst/>
          </a:prstGeom>
          <a:noFill/>
        </p:spPr>
        <p:txBody>
          <a:bodyPr wrap="square" lIns="91440" tIns="45720" rIns="91440" bIns="45720" anchor="t">
            <a:spAutoFit/>
          </a:bodyPr>
          <a:lstStyle/>
          <a:p>
            <a:r>
              <a:rPr lang="en-US" b="1" dirty="0">
                <a:solidFill>
                  <a:schemeClr val="accent1"/>
                </a:solidFill>
              </a:rPr>
              <a:t>Quarterly Performance Reporting</a:t>
            </a:r>
          </a:p>
          <a:p>
            <a:r>
              <a:rPr lang="en-US" dirty="0">
                <a:solidFill>
                  <a:schemeClr val="accent1"/>
                </a:solidFill>
              </a:rPr>
              <a:t>YHDP recipients are required to submit an APR on a quarterly basis via CSV upload in the Sage HMIS Reporting Repository for each project awarded YHDP funds. Additional information about the Sage HMIS Reporting Repository can be found in the Sage CoC APR Guidebook</a:t>
            </a:r>
          </a:p>
          <a:p>
            <a:endParaRPr lang="en-US" dirty="0">
              <a:solidFill>
                <a:schemeClr val="accent1"/>
              </a:solidFill>
            </a:endParaRPr>
          </a:p>
          <a:p>
            <a:r>
              <a:rPr lang="en-US" dirty="0">
                <a:solidFill>
                  <a:schemeClr val="accent1"/>
                </a:solidFill>
              </a:rPr>
              <a:t>In addition to the typical CoC APR submission requirements in Sage, all YHDP-funded projects, except HMIS and planning grants, will be required to complete two additional YHDP-specific steps</a:t>
            </a:r>
          </a:p>
          <a:p>
            <a:endParaRPr lang="en-US" dirty="0">
              <a:solidFill>
                <a:schemeClr val="accent1"/>
              </a:solidFill>
            </a:endParaRPr>
          </a:p>
          <a:p>
            <a:r>
              <a:rPr lang="en-US" dirty="0">
                <a:solidFill>
                  <a:schemeClr val="accent1"/>
                </a:solidFill>
              </a:rPr>
              <a:t>1. Upload the YHDP Supplemental CSV</a:t>
            </a:r>
          </a:p>
          <a:p>
            <a:r>
              <a:rPr lang="en-US" dirty="0">
                <a:solidFill>
                  <a:schemeClr val="accent1"/>
                </a:solidFill>
              </a:rPr>
              <a:t>2. Complete the YHDP Supplemental Questions Form</a:t>
            </a:r>
          </a:p>
          <a:p>
            <a:endParaRPr lang="en-US" dirty="0">
              <a:solidFill>
                <a:schemeClr val="accent1"/>
              </a:solidFill>
            </a:endParaRPr>
          </a:p>
          <a:p>
            <a:r>
              <a:rPr lang="en-US" dirty="0">
                <a:solidFill>
                  <a:schemeClr val="accent1"/>
                </a:solidFill>
              </a:rPr>
              <a:t>HUD is also allowing communities that have identified additional performance measures to report the additional measure and outcomes in a narrative format</a:t>
            </a:r>
          </a:p>
        </p:txBody>
      </p:sp>
    </p:spTree>
    <p:extLst>
      <p:ext uri="{BB962C8B-B14F-4D97-AF65-F5344CB8AC3E}">
        <p14:creationId xmlns:p14="http://schemas.microsoft.com/office/powerpoint/2010/main" val="30071728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4BE026D-5A9A-4678-95D2-ADA305586D34}"/>
              </a:ext>
            </a:extLst>
          </p:cNvPr>
          <p:cNvSpPr>
            <a:spLocks noGrp="1"/>
          </p:cNvSpPr>
          <p:nvPr>
            <p:ph type="title"/>
          </p:nvPr>
        </p:nvSpPr>
        <p:spPr/>
        <p:txBody>
          <a:bodyPr/>
          <a:lstStyle/>
          <a:p>
            <a:r>
              <a:rPr lang="en-US" b="1" dirty="0"/>
              <a:t>YHDP Annual Data Reporting</a:t>
            </a:r>
          </a:p>
        </p:txBody>
      </p:sp>
      <p:sp>
        <p:nvSpPr>
          <p:cNvPr id="2" name="Slide Number Placeholder 1">
            <a:extLst>
              <a:ext uri="{FF2B5EF4-FFF2-40B4-BE49-F238E27FC236}">
                <a16:creationId xmlns:a16="http://schemas.microsoft.com/office/drawing/2014/main" id="{095DB401-CCE8-41E0-8678-DC92A7042AEE}"/>
              </a:ext>
            </a:extLst>
          </p:cNvPr>
          <p:cNvSpPr>
            <a:spLocks noGrp="1"/>
          </p:cNvSpPr>
          <p:nvPr>
            <p:ph type="sldNum" sz="quarter" idx="12"/>
          </p:nvPr>
        </p:nvSpPr>
        <p:spPr/>
        <p:txBody>
          <a:bodyPr/>
          <a:lstStyle/>
          <a:p>
            <a:fld id="{A1BE76BD-9833-4B06-A05B-0BF700E72BCD}" type="slidenum">
              <a:rPr lang="en-US" smtClean="0"/>
              <a:t>51</a:t>
            </a:fld>
            <a:endParaRPr lang="en-US"/>
          </a:p>
        </p:txBody>
      </p:sp>
      <p:sp>
        <p:nvSpPr>
          <p:cNvPr id="4" name="TextBox 3">
            <a:extLst>
              <a:ext uri="{FF2B5EF4-FFF2-40B4-BE49-F238E27FC236}">
                <a16:creationId xmlns:a16="http://schemas.microsoft.com/office/drawing/2014/main" id="{3574939E-9208-45D6-85C4-7EADB9742940}"/>
              </a:ext>
            </a:extLst>
          </p:cNvPr>
          <p:cNvSpPr txBox="1"/>
          <p:nvPr/>
        </p:nvSpPr>
        <p:spPr>
          <a:xfrm>
            <a:off x="1341118" y="1720840"/>
            <a:ext cx="8786951" cy="4247317"/>
          </a:xfrm>
          <a:prstGeom prst="rect">
            <a:avLst/>
          </a:prstGeom>
          <a:noFill/>
        </p:spPr>
        <p:txBody>
          <a:bodyPr wrap="square" lIns="91440" tIns="45720" rIns="91440" bIns="45720" anchor="t">
            <a:spAutoFit/>
          </a:bodyPr>
          <a:lstStyle/>
          <a:p>
            <a:r>
              <a:rPr lang="en-US" b="1" dirty="0">
                <a:solidFill>
                  <a:schemeClr val="accent1"/>
                </a:solidFill>
              </a:rPr>
              <a:t>Annual Performance Reporting</a:t>
            </a:r>
          </a:p>
          <a:p>
            <a:r>
              <a:rPr lang="en-US" dirty="0">
                <a:solidFill>
                  <a:schemeClr val="accent1"/>
                </a:solidFill>
              </a:rPr>
              <a:t>YHDP recipients are required to submit an Annual Performance Report (APR) via CSV upload in the Sage HMIS Reporting Repository for each project awarded YHDP funds. Additional information about the Sage HMIS Reporting Repository can be found in the Sage CoC APR Guidebook</a:t>
            </a:r>
          </a:p>
          <a:p>
            <a:endParaRPr lang="en-US" dirty="0">
              <a:solidFill>
                <a:schemeClr val="accent1"/>
              </a:solidFill>
            </a:endParaRPr>
          </a:p>
          <a:p>
            <a:r>
              <a:rPr lang="en-US" dirty="0">
                <a:solidFill>
                  <a:schemeClr val="accent1"/>
                </a:solidFill>
              </a:rPr>
              <a:t>In addition to the typical CoC APR submission requirements in Sage, all YHDP-funded projects, except HMIS and planning grants, will be required to complete two additional YHDP-specific steps</a:t>
            </a:r>
          </a:p>
          <a:p>
            <a:endParaRPr lang="en-US" dirty="0">
              <a:solidFill>
                <a:schemeClr val="accent1"/>
              </a:solidFill>
            </a:endParaRPr>
          </a:p>
          <a:p>
            <a:r>
              <a:rPr lang="en-US" dirty="0">
                <a:solidFill>
                  <a:schemeClr val="accent1"/>
                </a:solidFill>
              </a:rPr>
              <a:t>1. Upload the YHDP Supplemental CSV</a:t>
            </a:r>
          </a:p>
          <a:p>
            <a:r>
              <a:rPr lang="en-US" dirty="0">
                <a:solidFill>
                  <a:schemeClr val="accent1"/>
                </a:solidFill>
              </a:rPr>
              <a:t>2. Complete the YHDP Supplemental Questions Form</a:t>
            </a:r>
          </a:p>
          <a:p>
            <a:endParaRPr lang="en-US" dirty="0">
              <a:solidFill>
                <a:schemeClr val="accent1"/>
              </a:solidFill>
            </a:endParaRPr>
          </a:p>
          <a:p>
            <a:r>
              <a:rPr lang="en-US" dirty="0">
                <a:solidFill>
                  <a:schemeClr val="accent1"/>
                </a:solidFill>
              </a:rPr>
              <a:t>HUD is also allowing communities that have identified additional performance measures to report the additional measure and outcomes in a narrative format</a:t>
            </a:r>
          </a:p>
        </p:txBody>
      </p:sp>
    </p:spTree>
    <p:extLst>
      <p:ext uri="{BB962C8B-B14F-4D97-AF65-F5344CB8AC3E}">
        <p14:creationId xmlns:p14="http://schemas.microsoft.com/office/powerpoint/2010/main" val="26929546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6D342-976A-4CD1-A506-30CE9E0AA9B5}"/>
              </a:ext>
            </a:extLst>
          </p:cNvPr>
          <p:cNvSpPr>
            <a:spLocks noGrp="1"/>
          </p:cNvSpPr>
          <p:nvPr>
            <p:ph type="title"/>
          </p:nvPr>
        </p:nvSpPr>
        <p:spPr/>
        <p:txBody>
          <a:bodyPr/>
          <a:lstStyle/>
          <a:p>
            <a:r>
              <a:rPr lang="en-US" b="1" dirty="0"/>
              <a:t>System Level Performance Reporting</a:t>
            </a:r>
          </a:p>
        </p:txBody>
      </p:sp>
      <p:sp>
        <p:nvSpPr>
          <p:cNvPr id="4" name="Content Placeholder 3">
            <a:extLst>
              <a:ext uri="{FF2B5EF4-FFF2-40B4-BE49-F238E27FC236}">
                <a16:creationId xmlns:a16="http://schemas.microsoft.com/office/drawing/2014/main" id="{C6BFC182-AD95-4369-869C-2905420F120D}"/>
              </a:ext>
            </a:extLst>
          </p:cNvPr>
          <p:cNvSpPr>
            <a:spLocks noGrp="1"/>
          </p:cNvSpPr>
          <p:nvPr>
            <p:ph idx="1"/>
          </p:nvPr>
        </p:nvSpPr>
        <p:spPr/>
        <p:txBody>
          <a:bodyPr>
            <a:normAutofit/>
          </a:bodyPr>
          <a:lstStyle/>
          <a:p>
            <a:r>
              <a:rPr lang="en-US" dirty="0"/>
              <a:t>YHDP-funded projects participate in CoC System Performance Reporting the same as any other CoC-funded project. Additionally, information about youth-specific system performance measures can be garnered via the Longitudinal System Analysis (LSA) report</a:t>
            </a:r>
          </a:p>
          <a:p>
            <a:r>
              <a:rPr lang="en-US" dirty="0"/>
              <a:t>Beyond these CoC system measures, YHDP projects are encouraged to utilize the Benchmarks and Criteria for ending homelessness among youth provided by the U.S. Interagency Council on Homelessness</a:t>
            </a:r>
          </a:p>
          <a:p>
            <a:r>
              <a:rPr lang="en-US" dirty="0"/>
              <a:t> These </a:t>
            </a:r>
            <a:r>
              <a:rPr lang="en-US" dirty="0">
                <a:hlinkClick r:id="rId2"/>
              </a:rPr>
              <a:t>benchmarks and criteria </a:t>
            </a:r>
            <a:r>
              <a:rPr lang="en-US" dirty="0"/>
              <a:t>remain under development, so YHDP communities and projects should watch for updates from HUD and USICH</a:t>
            </a:r>
          </a:p>
        </p:txBody>
      </p:sp>
      <p:sp>
        <p:nvSpPr>
          <p:cNvPr id="3" name="Slide Number Placeholder 2">
            <a:extLst>
              <a:ext uri="{FF2B5EF4-FFF2-40B4-BE49-F238E27FC236}">
                <a16:creationId xmlns:a16="http://schemas.microsoft.com/office/drawing/2014/main" id="{9392BD96-8190-4DBE-81C5-ADCCF2EEE2DE}"/>
              </a:ext>
            </a:extLst>
          </p:cNvPr>
          <p:cNvSpPr>
            <a:spLocks noGrp="1"/>
          </p:cNvSpPr>
          <p:nvPr>
            <p:ph type="sldNum" sz="quarter" idx="12"/>
          </p:nvPr>
        </p:nvSpPr>
        <p:spPr/>
        <p:txBody>
          <a:bodyPr/>
          <a:lstStyle/>
          <a:p>
            <a:fld id="{A1BE76BD-9833-4B06-A05B-0BF700E72BCD}" type="slidenum">
              <a:rPr lang="en-US" smtClean="0"/>
              <a:t>52</a:t>
            </a:fld>
            <a:endParaRPr lang="en-US"/>
          </a:p>
        </p:txBody>
      </p:sp>
    </p:spTree>
    <p:extLst>
      <p:ext uri="{BB962C8B-B14F-4D97-AF65-F5344CB8AC3E}">
        <p14:creationId xmlns:p14="http://schemas.microsoft.com/office/powerpoint/2010/main" val="20997106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6BCCF-34D1-4078-ADCB-FE182B983761}"/>
              </a:ext>
            </a:extLst>
          </p:cNvPr>
          <p:cNvSpPr>
            <a:spLocks noGrp="1"/>
          </p:cNvSpPr>
          <p:nvPr>
            <p:ph type="title"/>
          </p:nvPr>
        </p:nvSpPr>
        <p:spPr/>
        <p:txBody>
          <a:bodyPr/>
          <a:lstStyle/>
          <a:p>
            <a:r>
              <a:rPr lang="en-US" b="1" dirty="0"/>
              <a:t>Longitudinal System Analysis</a:t>
            </a:r>
          </a:p>
        </p:txBody>
      </p:sp>
      <p:sp>
        <p:nvSpPr>
          <p:cNvPr id="3" name="Content Placeholder 2">
            <a:extLst>
              <a:ext uri="{FF2B5EF4-FFF2-40B4-BE49-F238E27FC236}">
                <a16:creationId xmlns:a16="http://schemas.microsoft.com/office/drawing/2014/main" id="{F074619F-551A-4CE9-A635-CE841697B7D9}"/>
              </a:ext>
            </a:extLst>
          </p:cNvPr>
          <p:cNvSpPr>
            <a:spLocks noGrp="1"/>
          </p:cNvSpPr>
          <p:nvPr>
            <p:ph idx="1"/>
          </p:nvPr>
        </p:nvSpPr>
        <p:spPr/>
        <p:txBody>
          <a:bodyPr/>
          <a:lstStyle/>
          <a:p>
            <a:r>
              <a:rPr lang="en-US" dirty="0"/>
              <a:t>System-level data like LSA but looks at how individuals move through the system, summary and year-to-year comparison of system wide counts, averages, and medians related to areas of performance</a:t>
            </a:r>
          </a:p>
        </p:txBody>
      </p:sp>
      <p:sp>
        <p:nvSpPr>
          <p:cNvPr id="4" name="Slide Number Placeholder 3">
            <a:extLst>
              <a:ext uri="{FF2B5EF4-FFF2-40B4-BE49-F238E27FC236}">
                <a16:creationId xmlns:a16="http://schemas.microsoft.com/office/drawing/2014/main" id="{94D27C9B-147D-43E2-8F2C-ACF9D61CCBFB}"/>
              </a:ext>
            </a:extLst>
          </p:cNvPr>
          <p:cNvSpPr>
            <a:spLocks noGrp="1"/>
          </p:cNvSpPr>
          <p:nvPr>
            <p:ph type="sldNum" sz="quarter" idx="12"/>
          </p:nvPr>
        </p:nvSpPr>
        <p:spPr/>
        <p:txBody>
          <a:bodyPr/>
          <a:lstStyle/>
          <a:p>
            <a:fld id="{A1BE76BD-9833-4B06-A05B-0BF700E72BCD}" type="slidenum">
              <a:rPr lang="en-US" smtClean="0"/>
              <a:t>53</a:t>
            </a:fld>
            <a:endParaRPr lang="en-US"/>
          </a:p>
        </p:txBody>
      </p:sp>
    </p:spTree>
    <p:extLst>
      <p:ext uri="{BB962C8B-B14F-4D97-AF65-F5344CB8AC3E}">
        <p14:creationId xmlns:p14="http://schemas.microsoft.com/office/powerpoint/2010/main" val="18773703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DD47A-B482-4BEB-AF45-98296C5D5C29}"/>
              </a:ext>
            </a:extLst>
          </p:cNvPr>
          <p:cNvSpPr>
            <a:spLocks noGrp="1"/>
          </p:cNvSpPr>
          <p:nvPr>
            <p:ph type="title"/>
          </p:nvPr>
        </p:nvSpPr>
        <p:spPr/>
        <p:txBody>
          <a:bodyPr/>
          <a:lstStyle/>
          <a:p>
            <a:r>
              <a:rPr lang="en-US" b="1"/>
              <a:t>Support – How to get HMIS help</a:t>
            </a:r>
          </a:p>
        </p:txBody>
      </p:sp>
      <p:sp>
        <p:nvSpPr>
          <p:cNvPr id="3" name="Content Placeholder 2">
            <a:extLst>
              <a:ext uri="{FF2B5EF4-FFF2-40B4-BE49-F238E27FC236}">
                <a16:creationId xmlns:a16="http://schemas.microsoft.com/office/drawing/2014/main" id="{EDBDA2F8-86D8-4CBF-AC04-F2B0857902D1}"/>
              </a:ext>
            </a:extLst>
          </p:cNvPr>
          <p:cNvSpPr>
            <a:spLocks noGrp="1"/>
          </p:cNvSpPr>
          <p:nvPr>
            <p:ph idx="1"/>
          </p:nvPr>
        </p:nvSpPr>
        <p:spPr>
          <a:xfrm>
            <a:off x="928735" y="1358283"/>
            <a:ext cx="10515600" cy="4509857"/>
          </a:xfrm>
        </p:spPr>
        <p:txBody>
          <a:bodyPr vert="horz" lIns="91440" tIns="45720" rIns="91440" bIns="45720" rtlCol="0" anchor="t">
            <a:normAutofit/>
          </a:bodyPr>
          <a:lstStyle/>
          <a:p>
            <a:pPr marL="0" indent="0">
              <a:buNone/>
            </a:pPr>
            <a:endParaRPr lang="en-US" sz="2000" dirty="0"/>
          </a:p>
          <a:p>
            <a:pPr marL="0" indent="0">
              <a:buNone/>
            </a:pPr>
            <a:r>
              <a:rPr lang="en-US" sz="2000" dirty="0"/>
              <a:t>We have acquired a helpdesk system software, Zendesk. We went Live, March 2022.</a:t>
            </a:r>
          </a:p>
          <a:p>
            <a:pPr marL="0" indent="0">
              <a:buNone/>
            </a:pPr>
            <a:endParaRPr lang="en-US" sz="2000" dirty="0"/>
          </a:p>
          <a:p>
            <a:pPr marL="0" indent="0">
              <a:buNone/>
            </a:pPr>
            <a:r>
              <a:rPr lang="en-US" sz="2000" dirty="0"/>
              <a:t>Send email to </a:t>
            </a:r>
            <a:r>
              <a:rPr lang="en-US" sz="2000" dirty="0">
                <a:hlinkClick r:id="rId2"/>
              </a:rPr>
              <a:t>support@vestama.zendesk.com</a:t>
            </a:r>
            <a:endParaRPr lang="en-US" sz="2000" dirty="0"/>
          </a:p>
          <a:p>
            <a:pPr marL="0" indent="0">
              <a:buNone/>
            </a:pPr>
            <a:r>
              <a:rPr lang="en-US" sz="2000" dirty="0">
                <a:hlinkClick r:id="rId3"/>
              </a:rPr>
              <a:t>https://vestama.zendesk.com/hc/en-us</a:t>
            </a:r>
            <a:endParaRPr lang="en-US" sz="2000" dirty="0"/>
          </a:p>
          <a:p>
            <a:pPr marL="0" indent="0">
              <a:buNone/>
            </a:pPr>
            <a:endParaRPr lang="en-US" sz="2000" dirty="0"/>
          </a:p>
          <a:p>
            <a:pPr marL="0" indent="0">
              <a:buNone/>
            </a:pPr>
            <a:r>
              <a:rPr lang="en-US" sz="2000" dirty="0"/>
              <a:t>Kelly Schlabach, HMIS Lead Coordinator, </a:t>
            </a:r>
            <a:r>
              <a:rPr lang="en-US" sz="2000" dirty="0">
                <a:hlinkClick r:id="rId4"/>
              </a:rPr>
              <a:t>Kelly.schlabach@mass.gov</a:t>
            </a:r>
            <a:r>
              <a:rPr lang="en-US" sz="2000" dirty="0"/>
              <a:t> (617) 573-1387</a:t>
            </a:r>
          </a:p>
          <a:p>
            <a:pPr marL="0" indent="0">
              <a:buNone/>
            </a:pPr>
            <a:r>
              <a:rPr lang="en-US" sz="2000" dirty="0"/>
              <a:t>Andrew Pape, ETO HMIS Coordinator, </a:t>
            </a:r>
            <a:r>
              <a:rPr lang="en-US" sz="2000" dirty="0">
                <a:hlinkClick r:id="rId5"/>
              </a:rPr>
              <a:t>Andrew.pape@mass.gov</a:t>
            </a:r>
            <a:r>
              <a:rPr lang="en-US" sz="2000" dirty="0"/>
              <a:t>  (617) 573-1234</a:t>
            </a:r>
          </a:p>
          <a:p>
            <a:pPr marL="0" indent="0">
              <a:buNone/>
            </a:pPr>
            <a:r>
              <a:rPr lang="en-US" sz="2000" dirty="0"/>
              <a:t>Donna Curley, HMIS Training Coordinator, </a:t>
            </a:r>
            <a:r>
              <a:rPr lang="en-US" sz="2000" dirty="0">
                <a:hlinkClick r:id="rId6"/>
              </a:rPr>
              <a:t>Donna.Curley@mass.gov</a:t>
            </a:r>
            <a:r>
              <a:rPr lang="en-US" sz="2000" dirty="0"/>
              <a:t> (617) 573-1399</a:t>
            </a:r>
          </a:p>
          <a:p>
            <a:pPr marL="0" indent="0">
              <a:buNone/>
            </a:pPr>
            <a:r>
              <a:rPr lang="en-US" sz="2000" dirty="0"/>
              <a:t>Laura Robertson, HMIS Reporting Specialist, </a:t>
            </a:r>
            <a:r>
              <a:rPr lang="en-US" sz="2000" dirty="0">
                <a:hlinkClick r:id="rId7"/>
              </a:rPr>
              <a:t>Laura.Robertson@mass.gov</a:t>
            </a:r>
            <a:r>
              <a:rPr lang="en-US" sz="2000" dirty="0"/>
              <a:t> (617) 573-1378</a:t>
            </a:r>
          </a:p>
          <a:p>
            <a:pPr marL="0" indent="0">
              <a:buNone/>
            </a:pPr>
            <a:r>
              <a:rPr lang="en-US" sz="2000" dirty="0"/>
              <a:t>Anthony Nappo, RDC Administrator, </a:t>
            </a:r>
            <a:r>
              <a:rPr lang="en-US" sz="2000" dirty="0">
                <a:hlinkClick r:id="rId8"/>
              </a:rPr>
              <a:t>Anthony.Nappo@mass.gov</a:t>
            </a:r>
            <a:r>
              <a:rPr lang="en-US" sz="2000" dirty="0"/>
              <a:t> (617) 573-1374</a:t>
            </a:r>
          </a:p>
          <a:p>
            <a:pPr marL="0" indent="0">
              <a:buNone/>
            </a:pPr>
            <a:endParaRPr lang="en-US" sz="2000" dirty="0"/>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1DA04193-38B1-4C8F-9C6D-9414AF7E126C}"/>
              </a:ext>
            </a:extLst>
          </p:cNvPr>
          <p:cNvSpPr>
            <a:spLocks noGrp="1"/>
          </p:cNvSpPr>
          <p:nvPr>
            <p:ph type="sldNum" sz="quarter" idx="12"/>
          </p:nvPr>
        </p:nvSpPr>
        <p:spPr/>
        <p:txBody>
          <a:bodyPr/>
          <a:lstStyle/>
          <a:p>
            <a:fld id="{498AECB6-989C-443D-BA29-FB3DBF5C49AF}" type="slidenum">
              <a:rPr lang="en-US" smtClean="0"/>
              <a:t>54</a:t>
            </a:fld>
            <a:endParaRPr lang="en-US"/>
          </a:p>
        </p:txBody>
      </p:sp>
    </p:spTree>
    <p:extLst>
      <p:ext uri="{BB962C8B-B14F-4D97-AF65-F5344CB8AC3E}">
        <p14:creationId xmlns:p14="http://schemas.microsoft.com/office/powerpoint/2010/main" val="27255713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CE1FA3-861A-4F6B-9D3D-9E9D9497FC25}"/>
              </a:ext>
            </a:extLst>
          </p:cNvPr>
          <p:cNvSpPr>
            <a:spLocks noGrp="1"/>
          </p:cNvSpPr>
          <p:nvPr>
            <p:ph type="title"/>
          </p:nvPr>
        </p:nvSpPr>
        <p:spPr/>
        <p:txBody>
          <a:bodyPr/>
          <a:lstStyle/>
          <a:p>
            <a:r>
              <a:rPr lang="en-US" b="1" dirty="0"/>
              <a:t>Available Resources</a:t>
            </a:r>
          </a:p>
        </p:txBody>
      </p:sp>
      <p:sp>
        <p:nvSpPr>
          <p:cNvPr id="2" name="Slide Number Placeholder 1">
            <a:extLst>
              <a:ext uri="{FF2B5EF4-FFF2-40B4-BE49-F238E27FC236}">
                <a16:creationId xmlns:a16="http://schemas.microsoft.com/office/drawing/2014/main" id="{801BE66E-EA28-4D99-A36D-8D4A20587DAE}"/>
              </a:ext>
            </a:extLst>
          </p:cNvPr>
          <p:cNvSpPr>
            <a:spLocks noGrp="1"/>
          </p:cNvSpPr>
          <p:nvPr>
            <p:ph type="sldNum" sz="quarter" idx="12"/>
          </p:nvPr>
        </p:nvSpPr>
        <p:spPr/>
        <p:txBody>
          <a:bodyPr/>
          <a:lstStyle/>
          <a:p>
            <a:fld id="{A1BE76BD-9833-4B06-A05B-0BF700E72BCD}" type="slidenum">
              <a:rPr lang="en-US" smtClean="0"/>
              <a:t>55</a:t>
            </a:fld>
            <a:endParaRPr lang="en-US"/>
          </a:p>
        </p:txBody>
      </p:sp>
      <p:sp>
        <p:nvSpPr>
          <p:cNvPr id="4" name="TextBox 3">
            <a:extLst>
              <a:ext uri="{FF2B5EF4-FFF2-40B4-BE49-F238E27FC236}">
                <a16:creationId xmlns:a16="http://schemas.microsoft.com/office/drawing/2014/main" id="{25DC844C-A667-48C6-9941-4FC2FB95484F}"/>
              </a:ext>
            </a:extLst>
          </p:cNvPr>
          <p:cNvSpPr txBox="1"/>
          <p:nvPr/>
        </p:nvSpPr>
        <p:spPr>
          <a:xfrm>
            <a:off x="2325190" y="1690688"/>
            <a:ext cx="6096000" cy="2308324"/>
          </a:xfrm>
          <a:prstGeom prst="rect">
            <a:avLst/>
          </a:prstGeom>
          <a:noFill/>
        </p:spPr>
        <p:txBody>
          <a:bodyPr wrap="square">
            <a:spAutoFit/>
          </a:bodyPr>
          <a:lstStyle/>
          <a:p>
            <a:pPr marL="342900" indent="-342900">
              <a:buFont typeface="Arial" panose="020B0604020202020204" pitchFamily="34" charset="0"/>
              <a:buChar char="•"/>
            </a:pPr>
            <a:r>
              <a:rPr lang="en-US" sz="2400" dirty="0">
                <a:solidFill>
                  <a:schemeClr val="accent4">
                    <a:lumMod val="50000"/>
                  </a:schemeClr>
                </a:solidFill>
                <a:hlinkClick r:id="rId2"/>
              </a:rPr>
              <a:t>YHDP Program HMIS Manual</a:t>
            </a:r>
            <a:endParaRPr lang="en-US" sz="2400" dirty="0">
              <a:solidFill>
                <a:schemeClr val="accent4">
                  <a:lumMod val="50000"/>
                </a:schemeClr>
              </a:solidFill>
            </a:endParaRPr>
          </a:p>
          <a:p>
            <a:pPr marL="342900" indent="-342900">
              <a:buFont typeface="Arial" panose="020B0604020202020204" pitchFamily="34" charset="0"/>
              <a:buChar char="•"/>
            </a:pPr>
            <a:r>
              <a:rPr lang="en-US" sz="2400" dirty="0">
                <a:solidFill>
                  <a:schemeClr val="accent4">
                    <a:lumMod val="50000"/>
                  </a:schemeClr>
                </a:solidFill>
                <a:hlinkClick r:id="rId3">
                  <a:extLst>
                    <a:ext uri="{A12FA001-AC4F-418D-AE19-62706E023703}">
                      <ahyp:hlinkClr xmlns:ahyp="http://schemas.microsoft.com/office/drawing/2018/hyperlinkcolor" val="tx"/>
                    </a:ext>
                  </a:extLst>
                </a:hlinkClick>
              </a:rPr>
              <a:t>YHDP Community Resources</a:t>
            </a:r>
            <a:endParaRPr lang="en-US" sz="2400" dirty="0">
              <a:solidFill>
                <a:schemeClr val="accent4">
                  <a:lumMod val="50000"/>
                </a:schemeClr>
              </a:solidFill>
            </a:endParaRPr>
          </a:p>
          <a:p>
            <a:pPr marL="342900" indent="-342900">
              <a:buFont typeface="Arial" panose="020B0604020202020204" pitchFamily="34" charset="0"/>
              <a:buChar char="•"/>
            </a:pPr>
            <a:r>
              <a:rPr lang="en-US" sz="2400" dirty="0">
                <a:solidFill>
                  <a:schemeClr val="accent4">
                    <a:lumMod val="50000"/>
                  </a:schemeClr>
                </a:solidFill>
                <a:hlinkClick r:id="rId4">
                  <a:extLst>
                    <a:ext uri="{A12FA001-AC4F-418D-AE19-62706E023703}">
                      <ahyp:hlinkClr xmlns:ahyp="http://schemas.microsoft.com/office/drawing/2018/hyperlinkcolor" val="tx"/>
                    </a:ext>
                  </a:extLst>
                </a:hlinkClick>
              </a:rPr>
              <a:t>YHDP APR Guidance document</a:t>
            </a:r>
            <a:endParaRPr lang="en-US" sz="2400" dirty="0">
              <a:solidFill>
                <a:schemeClr val="accent4">
                  <a:lumMod val="50000"/>
                </a:schemeClr>
              </a:solidFill>
              <a:hlinkClick r:id="rId5">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endParaRPr lang="en-US" sz="2400" dirty="0">
              <a:solidFill>
                <a:schemeClr val="accent4">
                  <a:lumMod val="50000"/>
                </a:schemeClr>
              </a:solidFill>
              <a:hlinkClick r:id="rId5">
                <a:extLst>
                  <a:ext uri="{A12FA001-AC4F-418D-AE19-62706E023703}">
                    <ahyp:hlinkClr xmlns:ahyp="http://schemas.microsoft.com/office/drawing/2018/hyperlinkcolor" val="tx"/>
                  </a:ext>
                </a:extLst>
              </a:hlinkClick>
            </a:endParaRPr>
          </a:p>
          <a:p>
            <a:endParaRPr lang="en-US" sz="2400" dirty="0">
              <a:solidFill>
                <a:srgbClr val="0563C1"/>
              </a:solidFill>
              <a:hlinkClick r:id="rId5">
                <a:extLst>
                  <a:ext uri="{A12FA001-AC4F-418D-AE19-62706E023703}">
                    <ahyp:hlinkClr xmlns:ahyp="http://schemas.microsoft.com/office/drawing/2018/hyperlinkcolor" val="tx"/>
                  </a:ext>
                </a:extLst>
              </a:hlinkClick>
            </a:endParaRPr>
          </a:p>
          <a:p>
            <a:endParaRPr lang="en-US" sz="2400" dirty="0">
              <a:solidFill>
                <a:srgbClr val="0563C1"/>
              </a:solidFill>
              <a:hlinkClick r:id="rId5">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5347687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6724F86-F81B-4A71-9846-EB215105C689}"/>
              </a:ext>
            </a:extLst>
          </p:cNvPr>
          <p:cNvSpPr txBox="1"/>
          <p:nvPr/>
        </p:nvSpPr>
        <p:spPr>
          <a:xfrm>
            <a:off x="2486526" y="1831206"/>
            <a:ext cx="7218948" cy="2862322"/>
          </a:xfrm>
          <a:prstGeom prst="rect">
            <a:avLst/>
          </a:prstGeom>
          <a:noFill/>
        </p:spPr>
        <p:txBody>
          <a:bodyPr wrap="square" rtlCol="0">
            <a:spAutoFit/>
          </a:bodyPr>
          <a:lstStyle/>
          <a:p>
            <a:pPr algn="ctr"/>
            <a:r>
              <a:rPr lang="en-US" sz="6000" b="1" dirty="0">
                <a:solidFill>
                  <a:schemeClr val="accent1">
                    <a:lumMod val="75000"/>
                  </a:schemeClr>
                </a:solidFill>
              </a:rPr>
              <a:t>Questions </a:t>
            </a:r>
          </a:p>
          <a:p>
            <a:pPr algn="ctr"/>
            <a:r>
              <a:rPr lang="en-US" sz="6000" b="1" dirty="0">
                <a:solidFill>
                  <a:schemeClr val="accent1">
                    <a:lumMod val="75000"/>
                  </a:schemeClr>
                </a:solidFill>
              </a:rPr>
              <a:t>and </a:t>
            </a:r>
          </a:p>
          <a:p>
            <a:pPr algn="ctr"/>
            <a:r>
              <a:rPr lang="en-US" sz="6000" b="1" dirty="0">
                <a:solidFill>
                  <a:schemeClr val="accent1">
                    <a:lumMod val="75000"/>
                  </a:schemeClr>
                </a:solidFill>
              </a:rPr>
              <a:t>Answers</a:t>
            </a:r>
          </a:p>
        </p:txBody>
      </p:sp>
      <p:sp>
        <p:nvSpPr>
          <p:cNvPr id="7" name="Slide Number Placeholder 6">
            <a:extLst>
              <a:ext uri="{FF2B5EF4-FFF2-40B4-BE49-F238E27FC236}">
                <a16:creationId xmlns:a16="http://schemas.microsoft.com/office/drawing/2014/main" id="{E785A722-2B2E-409C-9775-6EDF2E433AAC}"/>
              </a:ext>
            </a:extLst>
          </p:cNvPr>
          <p:cNvSpPr>
            <a:spLocks noGrp="1"/>
          </p:cNvSpPr>
          <p:nvPr>
            <p:ph type="sldNum" sz="quarter" idx="12"/>
          </p:nvPr>
        </p:nvSpPr>
        <p:spPr/>
        <p:txBody>
          <a:bodyPr/>
          <a:lstStyle/>
          <a:p>
            <a:fld id="{A1BE76BD-9833-4B06-A05B-0BF700E72BCD}" type="slidenum">
              <a:rPr lang="en-US" smtClean="0"/>
              <a:t>56</a:t>
            </a:fld>
            <a:endParaRPr lang="en-US"/>
          </a:p>
        </p:txBody>
      </p:sp>
    </p:spTree>
    <p:extLst>
      <p:ext uri="{BB962C8B-B14F-4D97-AF65-F5344CB8AC3E}">
        <p14:creationId xmlns:p14="http://schemas.microsoft.com/office/powerpoint/2010/main" val="34033534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E947-8059-4A8D-8E5B-D4D634357ACA}"/>
              </a:ext>
            </a:extLst>
          </p:cNvPr>
          <p:cNvSpPr>
            <a:spLocks noGrp="1"/>
          </p:cNvSpPr>
          <p:nvPr>
            <p:ph type="title"/>
          </p:nvPr>
        </p:nvSpPr>
        <p:spPr>
          <a:xfrm>
            <a:off x="838200" y="287303"/>
            <a:ext cx="10515600" cy="1325563"/>
          </a:xfrm>
        </p:spPr>
        <p:txBody>
          <a:bodyPr/>
          <a:lstStyle/>
          <a:p>
            <a:pPr algn="ctr"/>
            <a:r>
              <a:rPr lang="en-US" b="1"/>
              <a:t>Next up</a:t>
            </a:r>
          </a:p>
        </p:txBody>
      </p:sp>
      <p:sp>
        <p:nvSpPr>
          <p:cNvPr id="3" name="Slide Number Placeholder 2">
            <a:extLst>
              <a:ext uri="{FF2B5EF4-FFF2-40B4-BE49-F238E27FC236}">
                <a16:creationId xmlns:a16="http://schemas.microsoft.com/office/drawing/2014/main" id="{B9ECC896-2433-4D87-BD7C-34A2D9A52B58}"/>
              </a:ext>
            </a:extLst>
          </p:cNvPr>
          <p:cNvSpPr>
            <a:spLocks noGrp="1"/>
          </p:cNvSpPr>
          <p:nvPr>
            <p:ph type="sldNum" sz="quarter" idx="12"/>
          </p:nvPr>
        </p:nvSpPr>
        <p:spPr/>
        <p:txBody>
          <a:bodyPr/>
          <a:lstStyle/>
          <a:p>
            <a:fld id="{498AECB6-989C-443D-BA29-FB3DBF5C49AF}" type="slidenum">
              <a:rPr lang="en-US" smtClean="0"/>
              <a:t>57</a:t>
            </a:fld>
            <a:endParaRPr lang="en-US"/>
          </a:p>
        </p:txBody>
      </p:sp>
      <p:pic>
        <p:nvPicPr>
          <p:cNvPr id="10" name="Content Placeholder 9">
            <a:extLst>
              <a:ext uri="{FF2B5EF4-FFF2-40B4-BE49-F238E27FC236}">
                <a16:creationId xmlns:a16="http://schemas.microsoft.com/office/drawing/2014/main" id="{20C65FA5-62DB-47EA-B4CF-B113A09848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64284" y="1903838"/>
            <a:ext cx="5663431" cy="3668529"/>
          </a:xfrm>
        </p:spPr>
      </p:pic>
    </p:spTree>
    <p:extLst>
      <p:ext uri="{BB962C8B-B14F-4D97-AF65-F5344CB8AC3E}">
        <p14:creationId xmlns:p14="http://schemas.microsoft.com/office/powerpoint/2010/main" val="3510383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5B49F-C459-4A3F-BE1F-28836299CA3A}"/>
              </a:ext>
            </a:extLst>
          </p:cNvPr>
          <p:cNvSpPr>
            <a:spLocks noGrp="1"/>
          </p:cNvSpPr>
          <p:nvPr>
            <p:ph type="title"/>
          </p:nvPr>
        </p:nvSpPr>
        <p:spPr/>
        <p:txBody>
          <a:bodyPr>
            <a:normAutofit/>
          </a:bodyPr>
          <a:lstStyle/>
          <a:p>
            <a:pPr algn="ctr"/>
            <a:r>
              <a:rPr lang="en-US" sz="5400" b="1" dirty="0"/>
              <a:t>Break Time!</a:t>
            </a:r>
          </a:p>
        </p:txBody>
      </p:sp>
      <p:sp>
        <p:nvSpPr>
          <p:cNvPr id="3" name="Content Placeholder 2">
            <a:extLst>
              <a:ext uri="{FF2B5EF4-FFF2-40B4-BE49-F238E27FC236}">
                <a16:creationId xmlns:a16="http://schemas.microsoft.com/office/drawing/2014/main" id="{91680FD3-C29B-4ECA-B12D-E685221520C8}"/>
              </a:ext>
            </a:extLst>
          </p:cNvPr>
          <p:cNvSpPr>
            <a:spLocks noGrp="1"/>
          </p:cNvSpPr>
          <p:nvPr>
            <p:ph idx="1"/>
          </p:nvPr>
        </p:nvSpPr>
        <p:spPr/>
        <p:txBody>
          <a:bodyPr>
            <a:normAutofit/>
          </a:bodyPr>
          <a:lstStyle/>
          <a:p>
            <a:pPr marL="0" indent="0" algn="ctr">
              <a:buNone/>
            </a:pPr>
            <a:r>
              <a:rPr lang="en-US" sz="5400" b="1" dirty="0"/>
              <a:t>Stretch Break</a:t>
            </a:r>
          </a:p>
          <a:p>
            <a:pPr marL="0" indent="0" algn="ctr">
              <a:buNone/>
            </a:pPr>
            <a:r>
              <a:rPr lang="en-US" sz="5400" b="1" dirty="0"/>
              <a:t>Be back at 11:05am </a:t>
            </a:r>
          </a:p>
          <a:p>
            <a:pPr marL="0" indent="0" algn="ctr">
              <a:buNone/>
            </a:pPr>
            <a:r>
              <a:rPr lang="en-US" sz="5400" b="1" dirty="0"/>
              <a:t>Thank you!</a:t>
            </a:r>
          </a:p>
        </p:txBody>
      </p:sp>
      <p:sp>
        <p:nvSpPr>
          <p:cNvPr id="4" name="Slide Number Placeholder 3">
            <a:extLst>
              <a:ext uri="{FF2B5EF4-FFF2-40B4-BE49-F238E27FC236}">
                <a16:creationId xmlns:a16="http://schemas.microsoft.com/office/drawing/2014/main" id="{E6B6AE49-FBF5-46C5-9B2C-9CFE2EB50478}"/>
              </a:ext>
            </a:extLst>
          </p:cNvPr>
          <p:cNvSpPr>
            <a:spLocks noGrp="1"/>
          </p:cNvSpPr>
          <p:nvPr>
            <p:ph type="sldNum" sz="quarter" idx="12"/>
          </p:nvPr>
        </p:nvSpPr>
        <p:spPr/>
        <p:txBody>
          <a:bodyPr/>
          <a:lstStyle/>
          <a:p>
            <a:fld id="{498AECB6-989C-443D-BA29-FB3DBF5C49AF}" type="slidenum">
              <a:rPr lang="en-US" smtClean="0"/>
              <a:t>58</a:t>
            </a:fld>
            <a:endParaRPr lang="en-US"/>
          </a:p>
        </p:txBody>
      </p:sp>
    </p:spTree>
    <p:extLst>
      <p:ext uri="{BB962C8B-B14F-4D97-AF65-F5344CB8AC3E}">
        <p14:creationId xmlns:p14="http://schemas.microsoft.com/office/powerpoint/2010/main" val="647079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3E947-8059-4A8D-8E5B-D4D634357ACA}"/>
              </a:ext>
            </a:extLst>
          </p:cNvPr>
          <p:cNvSpPr>
            <a:spLocks noGrp="1"/>
          </p:cNvSpPr>
          <p:nvPr>
            <p:ph type="title"/>
          </p:nvPr>
        </p:nvSpPr>
        <p:spPr>
          <a:xfrm>
            <a:off x="838200" y="287303"/>
            <a:ext cx="10515600" cy="1325563"/>
          </a:xfrm>
        </p:spPr>
        <p:txBody>
          <a:bodyPr/>
          <a:lstStyle/>
          <a:p>
            <a:pPr algn="ctr"/>
            <a:r>
              <a:rPr lang="en-US" b="1"/>
              <a:t>Welcome to VESTA</a:t>
            </a:r>
          </a:p>
        </p:txBody>
      </p:sp>
      <p:pic>
        <p:nvPicPr>
          <p:cNvPr id="5" name="Content Placeholder 4" descr="Logo, company name&#10;&#10;Description automatically generated">
            <a:extLst>
              <a:ext uri="{FF2B5EF4-FFF2-40B4-BE49-F238E27FC236}">
                <a16:creationId xmlns:a16="http://schemas.microsoft.com/office/drawing/2014/main" id="{F0C99D68-E09B-401D-9909-FCF6F90AF5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7745" y="1748146"/>
            <a:ext cx="2616509" cy="3060074"/>
          </a:xfrm>
        </p:spPr>
      </p:pic>
      <p:sp>
        <p:nvSpPr>
          <p:cNvPr id="3" name="Slide Number Placeholder 2">
            <a:extLst>
              <a:ext uri="{FF2B5EF4-FFF2-40B4-BE49-F238E27FC236}">
                <a16:creationId xmlns:a16="http://schemas.microsoft.com/office/drawing/2014/main" id="{B9ECC896-2433-4D87-BD7C-34A2D9A52B58}"/>
              </a:ext>
            </a:extLst>
          </p:cNvPr>
          <p:cNvSpPr>
            <a:spLocks noGrp="1"/>
          </p:cNvSpPr>
          <p:nvPr>
            <p:ph type="sldNum" sz="quarter" idx="12"/>
          </p:nvPr>
        </p:nvSpPr>
        <p:spPr/>
        <p:txBody>
          <a:bodyPr/>
          <a:lstStyle/>
          <a:p>
            <a:fld id="{498AECB6-989C-443D-BA29-FB3DBF5C49AF}" type="slidenum">
              <a:rPr lang="en-US" smtClean="0"/>
              <a:t>59</a:t>
            </a:fld>
            <a:endParaRPr lang="en-US"/>
          </a:p>
        </p:txBody>
      </p:sp>
      <p:sp>
        <p:nvSpPr>
          <p:cNvPr id="4" name="TextBox 3">
            <a:extLst>
              <a:ext uri="{FF2B5EF4-FFF2-40B4-BE49-F238E27FC236}">
                <a16:creationId xmlns:a16="http://schemas.microsoft.com/office/drawing/2014/main" id="{8D8B669F-44C4-4F69-A79D-E77D910A1952}"/>
              </a:ext>
            </a:extLst>
          </p:cNvPr>
          <p:cNvSpPr txBox="1"/>
          <p:nvPr/>
        </p:nvSpPr>
        <p:spPr>
          <a:xfrm>
            <a:off x="2123085" y="5109854"/>
            <a:ext cx="7945830" cy="1200329"/>
          </a:xfrm>
          <a:prstGeom prst="rect">
            <a:avLst/>
          </a:prstGeom>
          <a:noFill/>
        </p:spPr>
        <p:txBody>
          <a:bodyPr wrap="none" rtlCol="0">
            <a:spAutoFit/>
          </a:bodyPr>
          <a:lstStyle/>
          <a:p>
            <a:r>
              <a:rPr lang="en-US">
                <a:solidFill>
                  <a:schemeClr val="accent1"/>
                </a:solidFill>
              </a:rPr>
              <a:t>We can’t wait to show you how easy to use and awesome our new HMIS system is!</a:t>
            </a:r>
          </a:p>
          <a:p>
            <a:endParaRPr lang="en-US">
              <a:solidFill>
                <a:schemeClr val="accent1"/>
              </a:solidFill>
            </a:endParaRPr>
          </a:p>
          <a:p>
            <a:pPr algn="ctr"/>
            <a:r>
              <a:rPr lang="en-US">
                <a:solidFill>
                  <a:schemeClr val="accent1"/>
                </a:solidFill>
                <a:hlinkClick r:id="rId4"/>
              </a:rPr>
              <a:t>https://demo.vestama.net/</a:t>
            </a:r>
            <a:endParaRPr lang="en-US">
              <a:solidFill>
                <a:schemeClr val="accent1"/>
              </a:solidFill>
            </a:endParaRPr>
          </a:p>
          <a:p>
            <a:pPr algn="ctr"/>
            <a:endParaRPr lang="en-US">
              <a:solidFill>
                <a:schemeClr val="accent1"/>
              </a:solidFill>
            </a:endParaRPr>
          </a:p>
        </p:txBody>
      </p:sp>
      <p:sp>
        <p:nvSpPr>
          <p:cNvPr id="6" name="Rectangle 5">
            <a:extLst>
              <a:ext uri="{FF2B5EF4-FFF2-40B4-BE49-F238E27FC236}">
                <a16:creationId xmlns:a16="http://schemas.microsoft.com/office/drawing/2014/main" id="{30C4F79D-1B79-49AF-B344-CFEED04BBA89}"/>
              </a:ext>
            </a:extLst>
          </p:cNvPr>
          <p:cNvSpPr/>
          <p:nvPr/>
        </p:nvSpPr>
        <p:spPr>
          <a:xfrm>
            <a:off x="3941565" y="1209685"/>
            <a:ext cx="4669035" cy="369332"/>
          </a:xfrm>
          <a:prstGeom prst="rect">
            <a:avLst/>
          </a:prstGeom>
        </p:spPr>
        <p:txBody>
          <a:bodyPr wrap="none">
            <a:spAutoFit/>
          </a:bodyPr>
          <a:lstStyle/>
          <a:p>
            <a:r>
              <a:rPr lang="en-US">
                <a:solidFill>
                  <a:srgbClr val="030303"/>
                </a:solidFill>
                <a:latin typeface="Roboto"/>
              </a:rPr>
              <a:t>Virtual Electronic Service Tracking Assistant</a:t>
            </a:r>
            <a:endParaRPr lang="en-US"/>
          </a:p>
        </p:txBody>
      </p:sp>
    </p:spTree>
    <p:extLst>
      <p:ext uri="{BB962C8B-B14F-4D97-AF65-F5344CB8AC3E}">
        <p14:creationId xmlns:p14="http://schemas.microsoft.com/office/powerpoint/2010/main" val="3281017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EE706D-32BE-4FB3-8133-87C55D0032FA}"/>
              </a:ext>
            </a:extLst>
          </p:cNvPr>
          <p:cNvSpPr>
            <a:spLocks noGrp="1"/>
          </p:cNvSpPr>
          <p:nvPr>
            <p:ph type="title"/>
          </p:nvPr>
        </p:nvSpPr>
        <p:spPr>
          <a:xfrm>
            <a:off x="838200" y="365125"/>
            <a:ext cx="10515600" cy="1168111"/>
          </a:xfrm>
        </p:spPr>
        <p:txBody>
          <a:bodyPr/>
          <a:lstStyle/>
          <a:p>
            <a:r>
              <a:rPr lang="en-US" b="1"/>
              <a:t>Agenda</a:t>
            </a:r>
          </a:p>
        </p:txBody>
      </p:sp>
      <p:sp>
        <p:nvSpPr>
          <p:cNvPr id="3" name="Content Placeholder 2">
            <a:extLst>
              <a:ext uri="{FF2B5EF4-FFF2-40B4-BE49-F238E27FC236}">
                <a16:creationId xmlns:a16="http://schemas.microsoft.com/office/drawing/2014/main" id="{7C11FB5B-79E3-4209-86BF-371B732222B7}"/>
              </a:ext>
            </a:extLst>
          </p:cNvPr>
          <p:cNvSpPr>
            <a:spLocks noGrp="1"/>
          </p:cNvSpPr>
          <p:nvPr>
            <p:ph idx="1"/>
          </p:nvPr>
        </p:nvSpPr>
        <p:spPr>
          <a:xfrm>
            <a:off x="1171372" y="1639425"/>
            <a:ext cx="9220403" cy="4399425"/>
          </a:xfrm>
        </p:spPr>
        <p:txBody>
          <a:bodyPr vert="horz" lIns="91440" tIns="45720" rIns="91440" bIns="45720" rtlCol="0" anchor="t">
            <a:normAutofit fontScale="92500" lnSpcReduction="20000"/>
          </a:bodyPr>
          <a:lstStyle/>
          <a:p>
            <a:pPr marL="0" indent="0">
              <a:buNone/>
            </a:pPr>
            <a:r>
              <a:rPr lang="en-US" b="1" dirty="0"/>
              <a:t>Overview</a:t>
            </a:r>
          </a:p>
          <a:p>
            <a:pPr marL="228600" lvl="1" indent="0">
              <a:buNone/>
            </a:pPr>
            <a:r>
              <a:rPr lang="en-US" dirty="0"/>
              <a:t>•  The FY2024 HMIS Data Standards</a:t>
            </a:r>
          </a:p>
          <a:p>
            <a:pPr marL="228600" lvl="1" indent="0">
              <a:buNone/>
            </a:pPr>
            <a:r>
              <a:rPr lang="en-US" dirty="0">
                <a:ea typeface="+mn-lt"/>
                <a:cs typeface="+mn-lt"/>
              </a:rPr>
              <a:t>•  Confidentiality, Privacy and Security Training</a:t>
            </a:r>
            <a:r>
              <a:rPr lang="en-US" dirty="0"/>
              <a:t>  </a:t>
            </a:r>
          </a:p>
          <a:p>
            <a:pPr marL="228600" lvl="1" indent="0">
              <a:buNone/>
            </a:pPr>
            <a:r>
              <a:rPr lang="en-US" dirty="0"/>
              <a:t>•  Expectations for all users - Data Quality &amp; Data timeliness</a:t>
            </a:r>
            <a:endParaRPr lang="en-US" dirty="0">
              <a:cs typeface="Calibri"/>
            </a:endParaRPr>
          </a:p>
          <a:p>
            <a:pPr marL="228600" lvl="1" indent="0">
              <a:buNone/>
            </a:pPr>
            <a:r>
              <a:rPr lang="en-US" dirty="0"/>
              <a:t>•  Support System overview and who to contact for help</a:t>
            </a:r>
          </a:p>
          <a:p>
            <a:pPr marL="228600" lvl="1" indent="0">
              <a:buNone/>
            </a:pPr>
            <a:endParaRPr lang="en-US" dirty="0"/>
          </a:p>
          <a:p>
            <a:pPr marL="228600" lvl="1" indent="0">
              <a:buNone/>
            </a:pPr>
            <a:endParaRPr lang="en-US" dirty="0"/>
          </a:p>
          <a:p>
            <a:pPr marL="0">
              <a:buNone/>
            </a:pPr>
            <a:r>
              <a:rPr lang="en-US" b="1" dirty="0"/>
              <a:t>VESTA Live Demonstration</a:t>
            </a:r>
          </a:p>
          <a:p>
            <a:pPr marL="228600" lvl="1" indent="0">
              <a:buNone/>
            </a:pPr>
            <a:r>
              <a:rPr lang="en-US" dirty="0"/>
              <a:t>•  Data collection overview for your project type(s)</a:t>
            </a:r>
          </a:p>
          <a:p>
            <a:pPr marL="228600" lvl="1" indent="0">
              <a:buNone/>
            </a:pPr>
            <a:r>
              <a:rPr lang="en-US" dirty="0"/>
              <a:t>•  Dashboard, client entry</a:t>
            </a:r>
          </a:p>
          <a:p>
            <a:pPr marL="228600" lvl="1" indent="0">
              <a:buNone/>
            </a:pPr>
            <a:r>
              <a:rPr lang="en-US" dirty="0"/>
              <a:t>•  HUD data collection including Disability, Cash/non-cash, Health Insurance </a:t>
            </a:r>
          </a:p>
          <a:p>
            <a:pPr marL="228600" lvl="1" indent="0">
              <a:buNone/>
            </a:pPr>
            <a:r>
              <a:rPr lang="en-US" dirty="0"/>
              <a:t>•  Updates and Annual Assessment</a:t>
            </a:r>
          </a:p>
          <a:p>
            <a:pPr marL="228600" lvl="1" indent="0">
              <a:buNone/>
            </a:pPr>
            <a:r>
              <a:rPr lang="en-US" dirty="0"/>
              <a:t>•  RHY Services</a:t>
            </a:r>
          </a:p>
          <a:p>
            <a:pPr marL="228600" lvl="1" indent="0">
              <a:buNone/>
            </a:pPr>
            <a:r>
              <a:rPr lang="en-US" dirty="0"/>
              <a:t>•  Report basics</a:t>
            </a:r>
          </a:p>
          <a:p>
            <a:pPr marL="228600" lvl="1" indent="0">
              <a:buNone/>
            </a:pPr>
            <a:endParaRPr lang="en-US" dirty="0"/>
          </a:p>
          <a:p>
            <a:pPr marL="228600" lvl="1" indent="0">
              <a:buNone/>
            </a:pPr>
            <a:endParaRPr lang="en-US" dirty="0"/>
          </a:p>
          <a:p>
            <a:endParaRPr lang="en-US" dirty="0"/>
          </a:p>
        </p:txBody>
      </p:sp>
      <p:sp>
        <p:nvSpPr>
          <p:cNvPr id="4" name="Slide Number Placeholder 3">
            <a:extLst>
              <a:ext uri="{FF2B5EF4-FFF2-40B4-BE49-F238E27FC236}">
                <a16:creationId xmlns:a16="http://schemas.microsoft.com/office/drawing/2014/main" id="{9493943A-8D15-4093-B300-81647B31D59C}"/>
              </a:ext>
            </a:extLst>
          </p:cNvPr>
          <p:cNvSpPr>
            <a:spLocks noGrp="1"/>
          </p:cNvSpPr>
          <p:nvPr>
            <p:ph type="sldNum" sz="quarter" idx="12"/>
          </p:nvPr>
        </p:nvSpPr>
        <p:spPr/>
        <p:txBody>
          <a:bodyPr/>
          <a:lstStyle/>
          <a:p>
            <a:fld id="{498AECB6-989C-443D-BA29-FB3DBF5C49AF}" type="slidenum">
              <a:rPr lang="en-US" smtClean="0"/>
              <a:t>6</a:t>
            </a:fld>
            <a:endParaRPr lang="en-US"/>
          </a:p>
        </p:txBody>
      </p:sp>
    </p:spTree>
    <p:extLst>
      <p:ext uri="{BB962C8B-B14F-4D97-AF65-F5344CB8AC3E}">
        <p14:creationId xmlns:p14="http://schemas.microsoft.com/office/powerpoint/2010/main" val="275221045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AD4CCE-D6E7-4B55-AB10-2AD7058F8E7D}"/>
              </a:ext>
            </a:extLst>
          </p:cNvPr>
          <p:cNvSpPr>
            <a:spLocks noGrp="1"/>
          </p:cNvSpPr>
          <p:nvPr>
            <p:ph type="sldNum" sz="quarter" idx="12"/>
          </p:nvPr>
        </p:nvSpPr>
        <p:spPr/>
        <p:txBody>
          <a:bodyPr/>
          <a:lstStyle/>
          <a:p>
            <a:fld id="{A1BE76BD-9833-4B06-A05B-0BF700E72BCD}" type="slidenum">
              <a:rPr lang="en-US" smtClean="0"/>
              <a:t>60</a:t>
            </a:fld>
            <a:endParaRPr lang="en-US"/>
          </a:p>
        </p:txBody>
      </p:sp>
      <p:sp>
        <p:nvSpPr>
          <p:cNvPr id="3" name="TextBox 2">
            <a:extLst>
              <a:ext uri="{FF2B5EF4-FFF2-40B4-BE49-F238E27FC236}">
                <a16:creationId xmlns:a16="http://schemas.microsoft.com/office/drawing/2014/main" id="{50403E5B-1E52-4501-8355-3E08C51D2C1B}"/>
              </a:ext>
            </a:extLst>
          </p:cNvPr>
          <p:cNvSpPr txBox="1"/>
          <p:nvPr/>
        </p:nvSpPr>
        <p:spPr>
          <a:xfrm>
            <a:off x="3529131" y="809897"/>
            <a:ext cx="4693464" cy="3416320"/>
          </a:xfrm>
          <a:prstGeom prst="rect">
            <a:avLst/>
          </a:prstGeom>
          <a:noFill/>
        </p:spPr>
        <p:txBody>
          <a:bodyPr wrap="none" rtlCol="0">
            <a:spAutoFit/>
          </a:bodyPr>
          <a:lstStyle/>
          <a:p>
            <a:pPr algn="ctr"/>
            <a:r>
              <a:rPr lang="en-US" sz="5400" dirty="0">
                <a:solidFill>
                  <a:schemeClr val="accent1"/>
                </a:solidFill>
              </a:rPr>
              <a:t>Thank you </a:t>
            </a:r>
          </a:p>
          <a:p>
            <a:pPr algn="ctr"/>
            <a:r>
              <a:rPr lang="en-US" sz="5400" dirty="0">
                <a:solidFill>
                  <a:schemeClr val="accent1"/>
                </a:solidFill>
              </a:rPr>
              <a:t>for all you do </a:t>
            </a:r>
          </a:p>
          <a:p>
            <a:pPr algn="ctr"/>
            <a:r>
              <a:rPr lang="en-US" sz="5400" dirty="0">
                <a:solidFill>
                  <a:schemeClr val="accent1"/>
                </a:solidFill>
              </a:rPr>
              <a:t>to help the </a:t>
            </a:r>
          </a:p>
          <a:p>
            <a:pPr algn="ctr"/>
            <a:r>
              <a:rPr lang="en-US" sz="5400" dirty="0">
                <a:solidFill>
                  <a:schemeClr val="accent1"/>
                </a:solidFill>
              </a:rPr>
              <a:t>Homeless Youth</a:t>
            </a:r>
          </a:p>
        </p:txBody>
      </p:sp>
    </p:spTree>
    <p:extLst>
      <p:ext uri="{BB962C8B-B14F-4D97-AF65-F5344CB8AC3E}">
        <p14:creationId xmlns:p14="http://schemas.microsoft.com/office/powerpoint/2010/main" val="1458214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D9904-4D5B-4E2E-9295-52386717F39D}"/>
              </a:ext>
            </a:extLst>
          </p:cNvPr>
          <p:cNvSpPr>
            <a:spLocks noGrp="1"/>
          </p:cNvSpPr>
          <p:nvPr>
            <p:ph type="title"/>
          </p:nvPr>
        </p:nvSpPr>
        <p:spPr/>
        <p:txBody>
          <a:bodyPr>
            <a:normAutofit/>
          </a:bodyPr>
          <a:lstStyle/>
          <a:p>
            <a:r>
              <a:rPr lang="en-US" sz="4000" b="1" dirty="0"/>
              <a:t>New FY2024 HMIS Data Standards and Manuals</a:t>
            </a:r>
            <a:endParaRPr lang="en-US" sz="4000" dirty="0"/>
          </a:p>
        </p:txBody>
      </p:sp>
      <p:sp>
        <p:nvSpPr>
          <p:cNvPr id="3" name="Content Placeholder 2">
            <a:extLst>
              <a:ext uri="{FF2B5EF4-FFF2-40B4-BE49-F238E27FC236}">
                <a16:creationId xmlns:a16="http://schemas.microsoft.com/office/drawing/2014/main" id="{09907427-BFB7-437D-BF76-9B08C038B1D6}"/>
              </a:ext>
            </a:extLst>
          </p:cNvPr>
          <p:cNvSpPr>
            <a:spLocks noGrp="1"/>
          </p:cNvSpPr>
          <p:nvPr>
            <p:ph idx="1"/>
          </p:nvPr>
        </p:nvSpPr>
        <p:spPr>
          <a:xfrm>
            <a:off x="1162627" y="2005090"/>
            <a:ext cx="9866745" cy="3815862"/>
          </a:xfrm>
        </p:spPr>
        <p:txBody>
          <a:bodyPr>
            <a:normAutofit/>
          </a:bodyPr>
          <a:lstStyle/>
          <a:p>
            <a:endParaRPr lang="en-US" dirty="0"/>
          </a:p>
          <a:p>
            <a:r>
              <a:rPr lang="en-US" dirty="0">
                <a:hlinkClick r:id="rId3"/>
              </a:rPr>
              <a:t>FY2024 HMIS Data Standards</a:t>
            </a:r>
            <a:endParaRPr lang="en-US" dirty="0"/>
          </a:p>
          <a:p>
            <a:endParaRPr lang="en-US" dirty="0"/>
          </a:p>
          <a:p>
            <a:r>
              <a:rPr lang="en-US" dirty="0">
                <a:hlinkClick r:id="rId4"/>
              </a:rPr>
              <a:t>HMIS Federal Partner Program Manuals</a:t>
            </a:r>
            <a:endParaRPr lang="en-US" dirty="0"/>
          </a:p>
          <a:p>
            <a:pPr marL="0" indent="0">
              <a:buNone/>
            </a:pPr>
            <a:endParaRPr lang="en-US" dirty="0"/>
          </a:p>
          <a:p>
            <a:r>
              <a:rPr lang="en-US" dirty="0">
                <a:hlinkClick r:id="rId5"/>
              </a:rPr>
              <a:t>HMIS Data Standards - HUD Exchange</a:t>
            </a:r>
            <a:endParaRPr lang="en-US" dirty="0"/>
          </a:p>
        </p:txBody>
      </p:sp>
      <p:sp>
        <p:nvSpPr>
          <p:cNvPr id="5" name="TextBox 4">
            <a:extLst>
              <a:ext uri="{FF2B5EF4-FFF2-40B4-BE49-F238E27FC236}">
                <a16:creationId xmlns:a16="http://schemas.microsoft.com/office/drawing/2014/main" id="{56733A15-C711-4E1F-8F2F-1870E5712B36}"/>
              </a:ext>
            </a:extLst>
          </p:cNvPr>
          <p:cNvSpPr txBox="1"/>
          <p:nvPr/>
        </p:nvSpPr>
        <p:spPr>
          <a:xfrm>
            <a:off x="3918223" y="1604980"/>
            <a:ext cx="3815620" cy="400110"/>
          </a:xfrm>
          <a:prstGeom prst="rect">
            <a:avLst/>
          </a:prstGeom>
          <a:noFill/>
        </p:spPr>
        <p:txBody>
          <a:bodyPr wrap="square">
            <a:spAutoFit/>
          </a:bodyPr>
          <a:lstStyle/>
          <a:p>
            <a:r>
              <a:rPr lang="en-US" sz="2000" b="1" dirty="0">
                <a:solidFill>
                  <a:schemeClr val="accent1"/>
                </a:solidFill>
              </a:rPr>
              <a:t>HUD Go Live October 1, 2023</a:t>
            </a:r>
          </a:p>
        </p:txBody>
      </p:sp>
      <p:sp>
        <p:nvSpPr>
          <p:cNvPr id="6" name="Slide Number Placeholder 5">
            <a:extLst>
              <a:ext uri="{FF2B5EF4-FFF2-40B4-BE49-F238E27FC236}">
                <a16:creationId xmlns:a16="http://schemas.microsoft.com/office/drawing/2014/main" id="{DC357C7D-004C-4355-AF09-5241A8121EDC}"/>
              </a:ext>
            </a:extLst>
          </p:cNvPr>
          <p:cNvSpPr>
            <a:spLocks noGrp="1"/>
          </p:cNvSpPr>
          <p:nvPr>
            <p:ph type="sldNum" sz="quarter" idx="12"/>
          </p:nvPr>
        </p:nvSpPr>
        <p:spPr/>
        <p:txBody>
          <a:bodyPr/>
          <a:lstStyle/>
          <a:p>
            <a:fld id="{498AECB6-989C-443D-BA29-FB3DBF5C49AF}" type="slidenum">
              <a:rPr lang="en-US" smtClean="0"/>
              <a:t>7</a:t>
            </a:fld>
            <a:endParaRPr lang="en-US"/>
          </a:p>
        </p:txBody>
      </p:sp>
    </p:spTree>
    <p:extLst>
      <p:ext uri="{BB962C8B-B14F-4D97-AF65-F5344CB8AC3E}">
        <p14:creationId xmlns:p14="http://schemas.microsoft.com/office/powerpoint/2010/main" val="150018324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4F942-5D70-4523-A914-9EAF627AA667}"/>
              </a:ext>
            </a:extLst>
          </p:cNvPr>
          <p:cNvSpPr>
            <a:spLocks noGrp="1"/>
          </p:cNvSpPr>
          <p:nvPr>
            <p:ph type="title"/>
          </p:nvPr>
        </p:nvSpPr>
        <p:spPr/>
        <p:txBody>
          <a:bodyPr/>
          <a:lstStyle/>
          <a:p>
            <a:r>
              <a:rPr lang="en-US" dirty="0"/>
              <a:t>What is HMIS?</a:t>
            </a:r>
          </a:p>
        </p:txBody>
      </p:sp>
      <p:sp>
        <p:nvSpPr>
          <p:cNvPr id="3" name="Content Placeholder 2">
            <a:extLst>
              <a:ext uri="{FF2B5EF4-FFF2-40B4-BE49-F238E27FC236}">
                <a16:creationId xmlns:a16="http://schemas.microsoft.com/office/drawing/2014/main" id="{A5E59A13-A547-4154-B4B1-A597323D58EB}"/>
              </a:ext>
            </a:extLst>
          </p:cNvPr>
          <p:cNvSpPr>
            <a:spLocks noGrp="1"/>
          </p:cNvSpPr>
          <p:nvPr>
            <p:ph idx="1"/>
          </p:nvPr>
        </p:nvSpPr>
        <p:spPr/>
        <p:txBody>
          <a:bodyPr/>
          <a:lstStyle/>
          <a:p>
            <a:r>
              <a:rPr lang="en-US" dirty="0"/>
              <a:t> Homeless Management Information System</a:t>
            </a:r>
          </a:p>
          <a:p>
            <a:r>
              <a:rPr lang="en-US" dirty="0"/>
              <a:t> Locally administered, electronic data collection</a:t>
            </a:r>
          </a:p>
          <a:p>
            <a:r>
              <a:rPr lang="en-US" dirty="0"/>
              <a:t> Used to record and analyze data about clients,  service and housing for individuals and families who  are homeless or at risk of homelessness</a:t>
            </a:r>
          </a:p>
          <a:p>
            <a:r>
              <a:rPr lang="en-US" dirty="0"/>
              <a:t>HUD developed with federal partners</a:t>
            </a:r>
          </a:p>
        </p:txBody>
      </p:sp>
      <p:sp>
        <p:nvSpPr>
          <p:cNvPr id="4" name="Slide Number Placeholder 3">
            <a:extLst>
              <a:ext uri="{FF2B5EF4-FFF2-40B4-BE49-F238E27FC236}">
                <a16:creationId xmlns:a16="http://schemas.microsoft.com/office/drawing/2014/main" id="{D5D48C17-30C8-45DA-A878-064ADDB1CB06}"/>
              </a:ext>
            </a:extLst>
          </p:cNvPr>
          <p:cNvSpPr>
            <a:spLocks noGrp="1"/>
          </p:cNvSpPr>
          <p:nvPr>
            <p:ph type="sldNum" sz="quarter" idx="12"/>
          </p:nvPr>
        </p:nvSpPr>
        <p:spPr/>
        <p:txBody>
          <a:bodyPr/>
          <a:lstStyle/>
          <a:p>
            <a:fld id="{A1BE76BD-9833-4B06-A05B-0BF700E72BCD}" type="slidenum">
              <a:rPr lang="en-US" smtClean="0"/>
              <a:t>8</a:t>
            </a:fld>
            <a:endParaRPr lang="en-US"/>
          </a:p>
        </p:txBody>
      </p:sp>
    </p:spTree>
    <p:extLst>
      <p:ext uri="{BB962C8B-B14F-4D97-AF65-F5344CB8AC3E}">
        <p14:creationId xmlns:p14="http://schemas.microsoft.com/office/powerpoint/2010/main" val="2539657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317D0-8026-45F0-9C17-CC78AFCEB1D8}"/>
              </a:ext>
            </a:extLst>
          </p:cNvPr>
          <p:cNvSpPr>
            <a:spLocks noGrp="1"/>
          </p:cNvSpPr>
          <p:nvPr>
            <p:ph type="title"/>
          </p:nvPr>
        </p:nvSpPr>
        <p:spPr/>
        <p:txBody>
          <a:bodyPr/>
          <a:lstStyle/>
          <a:p>
            <a:r>
              <a:rPr lang="en-US" b="1" dirty="0"/>
              <a:t>HMIS Data Standards FY2024</a:t>
            </a:r>
          </a:p>
        </p:txBody>
      </p:sp>
      <p:pic>
        <p:nvPicPr>
          <p:cNvPr id="6" name="Content Placeholder 5">
            <a:extLst>
              <a:ext uri="{FF2B5EF4-FFF2-40B4-BE49-F238E27FC236}">
                <a16:creationId xmlns:a16="http://schemas.microsoft.com/office/drawing/2014/main" id="{33D5CEC2-F0D8-480E-9933-A6F0EC4D7B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3791" y="1616797"/>
            <a:ext cx="8163159" cy="4314031"/>
          </a:xfrm>
          <a:solidFill>
            <a:srgbClr val="00B050"/>
          </a:solidFill>
        </p:spPr>
      </p:pic>
      <p:sp>
        <p:nvSpPr>
          <p:cNvPr id="4" name="Slide Number Placeholder 3">
            <a:extLst>
              <a:ext uri="{FF2B5EF4-FFF2-40B4-BE49-F238E27FC236}">
                <a16:creationId xmlns:a16="http://schemas.microsoft.com/office/drawing/2014/main" id="{07AFEA86-0A25-4C0A-984E-0B6F6EB5BC06}"/>
              </a:ext>
            </a:extLst>
          </p:cNvPr>
          <p:cNvSpPr>
            <a:spLocks noGrp="1"/>
          </p:cNvSpPr>
          <p:nvPr>
            <p:ph type="sldNum" sz="quarter" idx="12"/>
          </p:nvPr>
        </p:nvSpPr>
        <p:spPr/>
        <p:txBody>
          <a:bodyPr/>
          <a:lstStyle/>
          <a:p>
            <a:fld id="{498AECB6-989C-443D-BA29-FB3DBF5C49AF}" type="slidenum">
              <a:rPr lang="en-US" smtClean="0"/>
              <a:t>9</a:t>
            </a:fld>
            <a:endParaRPr lang="en-US"/>
          </a:p>
        </p:txBody>
      </p:sp>
      <p:sp>
        <p:nvSpPr>
          <p:cNvPr id="7" name="Rectangle 6">
            <a:extLst>
              <a:ext uri="{FF2B5EF4-FFF2-40B4-BE49-F238E27FC236}">
                <a16:creationId xmlns:a16="http://schemas.microsoft.com/office/drawing/2014/main" id="{79987E74-FA44-48D4-B905-E6FE29A54551}"/>
              </a:ext>
            </a:extLst>
          </p:cNvPr>
          <p:cNvSpPr/>
          <p:nvPr/>
        </p:nvSpPr>
        <p:spPr>
          <a:xfrm>
            <a:off x="7270750" y="2059770"/>
            <a:ext cx="1052946" cy="535648"/>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FF00"/>
                </a:solidFill>
              </a:rPr>
              <a:t>October 2023</a:t>
            </a:r>
            <a:endParaRPr lang="en-US" dirty="0">
              <a:solidFill>
                <a:schemeClr val="accent1"/>
              </a:solidFill>
            </a:endParaRPr>
          </a:p>
        </p:txBody>
      </p:sp>
    </p:spTree>
    <p:extLst>
      <p:ext uri="{BB962C8B-B14F-4D97-AF65-F5344CB8AC3E}">
        <p14:creationId xmlns:p14="http://schemas.microsoft.com/office/powerpoint/2010/main" val="3487336823"/>
      </p:ext>
    </p:extLst>
  </p:cSld>
  <p:clrMapOvr>
    <a:masterClrMapping/>
  </p:clrMapOvr>
</p:sld>
</file>

<file path=ppt/theme/theme1.xml><?xml version="1.0" encoding="utf-8"?>
<a:theme xmlns:a="http://schemas.openxmlformats.org/drawingml/2006/main" name="Balance of State">
  <a:themeElements>
    <a:clrScheme name="Balance of State">
      <a:dk1>
        <a:sysClr val="windowText" lastClr="000000"/>
      </a:dk1>
      <a:lt1>
        <a:sysClr val="window" lastClr="FFFFFF"/>
      </a:lt1>
      <a:dk2>
        <a:srgbClr val="44546A"/>
      </a:dk2>
      <a:lt2>
        <a:srgbClr val="E7E6E6"/>
      </a:lt2>
      <a:accent1>
        <a:srgbClr val="14558F"/>
      </a:accent1>
      <a:accent2>
        <a:srgbClr val="F6C51B"/>
      </a:accent2>
      <a:accent3>
        <a:srgbClr val="9E9FA4"/>
      </a:accent3>
      <a:accent4>
        <a:srgbClr val="4C9DE6"/>
      </a:accent4>
      <a:accent5>
        <a:srgbClr val="E9A029"/>
      </a:accent5>
      <a:accent6>
        <a:srgbClr val="52956D"/>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DD6F062-4A12-44F6-AAEE-7E9D76FD4E86}" vid="{3DF5878D-1B9E-40AC-8567-7E469FC577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632492CAC103A49A985C1EA3C99F8E6" ma:contentTypeVersion="15" ma:contentTypeDescription="Create a new document." ma:contentTypeScope="" ma:versionID="10b9532d8b544b144888b91f71c19e03">
  <xsd:schema xmlns:xsd="http://www.w3.org/2001/XMLSchema" xmlns:xs="http://www.w3.org/2001/XMLSchema" xmlns:p="http://schemas.microsoft.com/office/2006/metadata/properties" xmlns:ns2="e77133ba-eec1-4d51-86ef-7b6d23495175" xmlns:ns3="049449a1-970d-4061-91c8-87f7c4621d9d" targetNamespace="http://schemas.microsoft.com/office/2006/metadata/properties" ma:root="true" ma:fieldsID="2c9037bcafc1d40cbfc95ed86a04bae3" ns2:_="" ns3:_="">
    <xsd:import namespace="e77133ba-eec1-4d51-86ef-7b6d23495175"/>
    <xsd:import namespace="049449a1-970d-4061-91c8-87f7c4621d9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DocumentType" minOccurs="0"/>
                <xsd:element ref="ns2:EndUserAgreement_x003f_" minOccurs="0"/>
                <xsd:element ref="ns2:Note"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7133ba-eec1-4d51-86ef-7b6d234951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DocumentType" ma:index="17" nillable="true" ma:displayName="Document Type" ma:description="The type of document" ma:format="Dropdown" ma:internalName="DocumentType">
      <xsd:simpleType>
        <xsd:restriction base="dms:Choice">
          <xsd:enumeration value="Plan"/>
          <xsd:enumeration value="Policies and Procedures"/>
          <xsd:enumeration value="Customizable Notice"/>
          <xsd:enumeration value="Notice"/>
          <xsd:enumeration value="Client Consent"/>
          <xsd:enumeration value="Terms and Conditions"/>
          <xsd:enumeration value="Agreement"/>
          <xsd:enumeration value="Form"/>
        </xsd:restriction>
      </xsd:simpleType>
    </xsd:element>
    <xsd:element name="EndUserAgreement_x003f_" ma:index="18" nillable="true" ma:displayName="End User Agreement?" ma:default="0" ma:format="Dropdown" ma:internalName="EndUserAgreement_x003f_">
      <xsd:simpleType>
        <xsd:restriction base="dms:Boolean"/>
      </xsd:simpleType>
    </xsd:element>
    <xsd:element name="Note" ma:index="19" nillable="true" ma:displayName="Note" ma:format="Dropdown" ma:internalName="Note">
      <xsd:simpleType>
        <xsd:restriction base="dms:Text">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9449a1-970d-4061-91c8-87f7c4621d9d"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 xmlns="e77133ba-eec1-4d51-86ef-7b6d23495175" xsi:nil="true"/>
    <EndUserAgreement_x003f_ xmlns="e77133ba-eec1-4d51-86ef-7b6d23495175">false</EndUserAgreement_x003f_>
    <DocumentType xmlns="e77133ba-eec1-4d51-86ef-7b6d23495175" xsi:nil="true"/>
  </documentManagement>
</p:properties>
</file>

<file path=customXml/itemProps1.xml><?xml version="1.0" encoding="utf-8"?>
<ds:datastoreItem xmlns:ds="http://schemas.openxmlformats.org/officeDocument/2006/customXml" ds:itemID="{4C6426E9-D052-4E18-AEA9-7E7C7FB945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7133ba-eec1-4d51-86ef-7b6d23495175"/>
    <ds:schemaRef ds:uri="049449a1-970d-4061-91c8-87f7c4621d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81BC82-9721-4F37-94E2-6443EAC71F45}">
  <ds:schemaRefs>
    <ds:schemaRef ds:uri="http://schemas.microsoft.com/sharepoint/v3/contenttype/forms"/>
  </ds:schemaRefs>
</ds:datastoreItem>
</file>

<file path=customXml/itemProps3.xml><?xml version="1.0" encoding="utf-8"?>
<ds:datastoreItem xmlns:ds="http://schemas.openxmlformats.org/officeDocument/2006/customXml" ds:itemID="{3044C1DD-D1D8-4A79-BF64-3DA6D59AE939}">
  <ds:schemaRefs>
    <ds:schemaRef ds:uri="http://www.w3.org/XML/1998/namespace"/>
    <ds:schemaRef ds:uri="http://schemas.microsoft.com/office/infopath/2007/PartnerControls"/>
    <ds:schemaRef ds:uri="http://schemas.microsoft.com/office/2006/documentManagement/types"/>
    <ds:schemaRef ds:uri="e77133ba-eec1-4d51-86ef-7b6d23495175"/>
    <ds:schemaRef ds:uri="http://purl.org/dc/elements/1.1/"/>
    <ds:schemaRef ds:uri="http://purl.org/dc/terms/"/>
    <ds:schemaRef ds:uri="http://schemas.openxmlformats.org/package/2006/metadata/core-properties"/>
    <ds:schemaRef ds:uri="049449a1-970d-4061-91c8-87f7c4621d9d"/>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BOS PPT template</Template>
  <TotalTime>29641</TotalTime>
  <Words>4036</Words>
  <Application>Microsoft Office PowerPoint</Application>
  <PresentationFormat>Widescreen</PresentationFormat>
  <Paragraphs>468</Paragraphs>
  <Slides>60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Calibri Light</vt:lpstr>
      <vt:lpstr>Roboto</vt:lpstr>
      <vt:lpstr>Balance of State</vt:lpstr>
      <vt:lpstr>Youth Homeless Demonstration  Program (YHDP)  Data Collection and Entry Training </vt:lpstr>
      <vt:lpstr>Introductions</vt:lpstr>
      <vt:lpstr>Housekeeping </vt:lpstr>
      <vt:lpstr>Housekeeping - continued </vt:lpstr>
      <vt:lpstr>Training Objectives</vt:lpstr>
      <vt:lpstr>Agenda</vt:lpstr>
      <vt:lpstr>New FY2024 HMIS Data Standards and Manuals</vt:lpstr>
      <vt:lpstr>What is HMIS?</vt:lpstr>
      <vt:lpstr>HMIS Data Standards FY2024</vt:lpstr>
      <vt:lpstr>Youth Homelessness Demonstration Program </vt:lpstr>
      <vt:lpstr>YHDP-funded projects homeless categories</vt:lpstr>
      <vt:lpstr>YHDP-funded projects category 2</vt:lpstr>
      <vt:lpstr>YHDP-funded projects category 3</vt:lpstr>
      <vt:lpstr>YHDP-funded projects category 4</vt:lpstr>
      <vt:lpstr>YHDP-funded projects</vt:lpstr>
      <vt:lpstr>YHDP Program Component  HMIS Project Type</vt:lpstr>
      <vt:lpstr>Rapid Re-Housing (RRH)</vt:lpstr>
      <vt:lpstr>Supportive Services Only (SSO) Non-CE or Outreach</vt:lpstr>
      <vt:lpstr>Permanent Supportive Housing</vt:lpstr>
      <vt:lpstr>Supportive Services Only (SSO) – Street Outreach</vt:lpstr>
      <vt:lpstr>SSO Coordinated Entry</vt:lpstr>
      <vt:lpstr>Transitional Housing</vt:lpstr>
      <vt:lpstr>Joint RRH and PSH component project</vt:lpstr>
      <vt:lpstr>YHDP Data Collection Requirements</vt:lpstr>
      <vt:lpstr>YHDP Data Collection Requirements</vt:lpstr>
      <vt:lpstr>Data Collection Stages  </vt:lpstr>
      <vt:lpstr>HMIS Data collection - Universal Data Elements </vt:lpstr>
      <vt:lpstr>HMIS Data collection - Universal Data Elements </vt:lpstr>
      <vt:lpstr>HMIS Data collection - Universal Data Elements </vt:lpstr>
      <vt:lpstr>HMIS Data collection - Universal Data Elements </vt:lpstr>
      <vt:lpstr>3.11 Project Exit Date</vt:lpstr>
      <vt:lpstr>HMIS Data collection - Universal Data Elements </vt:lpstr>
      <vt:lpstr>HMIS Data collection - Universal Data Elements </vt:lpstr>
      <vt:lpstr>HMIS Data collection - Universal Data Elements </vt:lpstr>
      <vt:lpstr>HMIS Data collection - Universal Data Elements </vt:lpstr>
      <vt:lpstr>HMIS Data collection - Universal Data Elements </vt:lpstr>
      <vt:lpstr>Required Data Elements</vt:lpstr>
      <vt:lpstr>HMIS Data collection - Common Data Elements </vt:lpstr>
      <vt:lpstr>HMIS Data collection - Common Data Elements </vt:lpstr>
      <vt:lpstr>Program Specific Element - R3 Sexual Orientation </vt:lpstr>
      <vt:lpstr>Program Specific Element - C3 Youth Education Status</vt:lpstr>
      <vt:lpstr>Program Specific Elements</vt:lpstr>
      <vt:lpstr>Program Specific Elements</vt:lpstr>
      <vt:lpstr>Program Specific Elements</vt:lpstr>
      <vt:lpstr>Program Specific Element - RHY Services</vt:lpstr>
      <vt:lpstr>Updates</vt:lpstr>
      <vt:lpstr>Annual Assessment</vt:lpstr>
      <vt:lpstr>HMIS Reporting timeline</vt:lpstr>
      <vt:lpstr>HMIS data used in Federal Reporting</vt:lpstr>
      <vt:lpstr>YHDP Quarterly Data Reporting</vt:lpstr>
      <vt:lpstr>YHDP Annual Data Reporting</vt:lpstr>
      <vt:lpstr>System Level Performance Reporting</vt:lpstr>
      <vt:lpstr>Longitudinal System Analysis</vt:lpstr>
      <vt:lpstr>Support – How to get HMIS help</vt:lpstr>
      <vt:lpstr>Available Resources</vt:lpstr>
      <vt:lpstr>PowerPoint Presentation</vt:lpstr>
      <vt:lpstr>Next up</vt:lpstr>
      <vt:lpstr>Break Time!</vt:lpstr>
      <vt:lpstr>Welcome to VESTA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Donna Curley</dc:creator>
  <cp:lastModifiedBy>Curley, Donna (EOHLC)</cp:lastModifiedBy>
  <cp:revision>61</cp:revision>
  <dcterms:created xsi:type="dcterms:W3CDTF">2020-02-26T12:06:34Z</dcterms:created>
  <dcterms:modified xsi:type="dcterms:W3CDTF">2024-01-04T16:19:34Z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0x0101001632492CAC103A49A985C1EA3C99F8E6</vt:lpwstr>
  </property>
</Properties>
</file>