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82_E14E9DED.xml" ContentType="application/vnd.ms-powerpoint.comments+xml"/>
  <Override PartName="/ppt/comments/modernComment_191_C421CEC2.xml" ContentType="application/vnd.ms-powerpoint.comments+xml"/>
  <Override PartName="/ppt/comments/modernComment_14B_40351E0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9C_5A31638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62"/>
  </p:notesMasterIdLst>
  <p:sldIdLst>
    <p:sldId id="256" r:id="rId5"/>
    <p:sldId id="257" r:id="rId6"/>
    <p:sldId id="258" r:id="rId7"/>
    <p:sldId id="386" r:id="rId8"/>
    <p:sldId id="385" r:id="rId9"/>
    <p:sldId id="401" r:id="rId10"/>
    <p:sldId id="424" r:id="rId11"/>
    <p:sldId id="414" r:id="rId12"/>
    <p:sldId id="426" r:id="rId13"/>
    <p:sldId id="427" r:id="rId14"/>
    <p:sldId id="397" r:id="rId15"/>
    <p:sldId id="331" r:id="rId16"/>
    <p:sldId id="367" r:id="rId17"/>
    <p:sldId id="428" r:id="rId18"/>
    <p:sldId id="379" r:id="rId19"/>
    <p:sldId id="410" r:id="rId20"/>
    <p:sldId id="398" r:id="rId21"/>
    <p:sldId id="368" r:id="rId22"/>
    <p:sldId id="347" r:id="rId23"/>
    <p:sldId id="413" r:id="rId24"/>
    <p:sldId id="408" r:id="rId25"/>
    <p:sldId id="412" r:id="rId26"/>
    <p:sldId id="402" r:id="rId27"/>
    <p:sldId id="364" r:id="rId28"/>
    <p:sldId id="348" r:id="rId29"/>
    <p:sldId id="342" r:id="rId30"/>
    <p:sldId id="350" r:id="rId31"/>
    <p:sldId id="349" r:id="rId32"/>
    <p:sldId id="355" r:id="rId33"/>
    <p:sldId id="356" r:id="rId34"/>
    <p:sldId id="431" r:id="rId35"/>
    <p:sldId id="432" r:id="rId36"/>
    <p:sldId id="430" r:id="rId37"/>
    <p:sldId id="394" r:id="rId38"/>
    <p:sldId id="351" r:id="rId39"/>
    <p:sldId id="343" r:id="rId40"/>
    <p:sldId id="404" r:id="rId41"/>
    <p:sldId id="405" r:id="rId42"/>
    <p:sldId id="406" r:id="rId43"/>
    <p:sldId id="407" r:id="rId44"/>
    <p:sldId id="358" r:id="rId45"/>
    <p:sldId id="346" r:id="rId46"/>
    <p:sldId id="359" r:id="rId47"/>
    <p:sldId id="360" r:id="rId48"/>
    <p:sldId id="361" r:id="rId49"/>
    <p:sldId id="362" r:id="rId50"/>
    <p:sldId id="352" r:id="rId51"/>
    <p:sldId id="345" r:id="rId52"/>
    <p:sldId id="378" r:id="rId53"/>
    <p:sldId id="382" r:id="rId54"/>
    <p:sldId id="261" r:id="rId55"/>
    <p:sldId id="371" r:id="rId56"/>
    <p:sldId id="265" r:id="rId57"/>
    <p:sldId id="366" r:id="rId58"/>
    <p:sldId id="287" r:id="rId59"/>
    <p:sldId id="329" r:id="rId60"/>
    <p:sldId id="26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F2D850-5322-179B-0515-54471D47CBFE}" name="Curley, Donna (EOHLC)" initials="CD" userId="S::donna.curley@mass.gov::1a3135d0-4788-481e-af50-b0d929b05511" providerId="AD"/>
  <p188:author id="{044B37B5-3429-AC38-B295-3F05774AED7C}" name="Schlabach, Kelly (OCD)" initials="S(" userId="S::kelly.schlabach@mass.gov::6db39932-5cf9-47bd-a8e4-f7897ad8c733" providerId="AD"/>
  <p188:author id="{89F618B9-69EF-6886-6898-33379A8A427C}" name="Moskal, Christopher (EOHLC)" initials="MC" userId="S::chris.moskal@mass.gov::7e3f14b3-091e-431d-bb9e-f7864c922af6" providerId="AD"/>
  <p188:author id="{B1ADF9EA-EDEE-D336-2A53-AA12F1FEBCEE}" name="Prentiss, Tracy (OCD)" initials="P(" userId="S::tracy.prentiss@mass.gov::d1ced9e7-2207-46f4-99d7-830c0f15f5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rley, Donna (OCD)" initials="CD(" lastIdx="1" clrIdx="0">
    <p:extLst>
      <p:ext uri="{19B8F6BF-5375-455C-9EA6-DF929625EA0E}">
        <p15:presenceInfo xmlns:p15="http://schemas.microsoft.com/office/powerpoint/2012/main" userId="S::donna.curley@mass.gov::1a3135d0-4788-481e-af50-b0d929b05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4B_40351E02.xml><?xml version="1.0" encoding="utf-8"?>
<p188:cmLst xmlns:a="http://schemas.openxmlformats.org/drawingml/2006/main" xmlns:r="http://schemas.openxmlformats.org/officeDocument/2006/relationships" xmlns:p188="http://schemas.microsoft.com/office/powerpoint/2018/8/main">
  <p188:cm id="{4C3B1AB6-9EF0-4A41-AF08-02699907F4C2}" authorId="{89F618B9-69EF-6886-6898-33379A8A427C}" status="resolved" created="2025-05-20T20:12:57.393" complete="100000">
    <ac:txMkLst xmlns:ac="http://schemas.microsoft.com/office/drawing/2013/main/command">
      <pc:docMk xmlns:pc="http://schemas.microsoft.com/office/powerpoint/2013/main/command"/>
      <pc:sldMk xmlns:pc="http://schemas.microsoft.com/office/powerpoint/2013/main/command" cId="1077222914" sldId="331"/>
      <ac:spMk id="3" creationId="{43D8B206-583E-49AC-9C8A-FC11CB3F0278}"/>
      <ac:txMk cp="0" len="67">
        <ac:context len="391" hash="1695429504"/>
      </ac:txMk>
    </ac:txMkLst>
    <p188:pos x="1254369" y="644769"/>
    <p188:replyLst>
      <p188:reply id="{DB283F57-0A29-473A-B799-DB2758AC5C2E}" authorId="{71F2D850-5322-179B-0515-54471D47CBFE}" created="2025-05-20T20:37:58.769">
        <p188:txBody>
          <a:bodyPr/>
          <a:lstStyle/>
          <a:p>
            <a:r>
              <a:rPr lang="en-US"/>
              <a:t>Yes, in VESTA only, not ETO</a:t>
            </a:r>
          </a:p>
        </p188:txBody>
      </p188:reply>
    </p188:replyLst>
    <p188:txBody>
      <a:bodyPr/>
      <a:lstStyle/>
      <a:p>
        <a:r>
          <a:rPr lang="en-US"/>
          <a:t>[@Curley, Donna (EOHLC)] the QS is still done in VESTA, right? Just confirming those answers aren't carried over from ETO data</a:t>
        </a:r>
      </a:p>
    </p188:txBody>
  </p188:cm>
</p188:cmLst>
</file>

<file path=ppt/comments/modernComment_182_E14E9DED.xml><?xml version="1.0" encoding="utf-8"?>
<p188:cmLst xmlns:a="http://schemas.openxmlformats.org/drawingml/2006/main" xmlns:r="http://schemas.openxmlformats.org/officeDocument/2006/relationships" xmlns:p188="http://schemas.microsoft.com/office/powerpoint/2018/8/main">
  <p188:cm id="{B5E55C80-4E65-4CE0-874A-0B342AF7B5E6}" authorId="{89F618B9-69EF-6886-6898-33379A8A427C}" status="resolved" created="2025-05-19T20:34:14.730" complete="100000">
    <ac:txMkLst xmlns:ac="http://schemas.microsoft.com/office/drawing/2013/main/command">
      <pc:docMk xmlns:pc="http://schemas.microsoft.com/office/powerpoint/2013/main/command"/>
      <pc:sldMk xmlns:pc="http://schemas.microsoft.com/office/powerpoint/2013/main/command" cId="3780025837" sldId="386"/>
      <ac:spMk id="6" creationId="{3F056D0C-CBD8-4B66-AF3B-F945AD4133F0}"/>
      <ac:txMk cp="0" len="39">
        <ac:context len="152" hash="3320730582"/>
      </ac:txMk>
    </ac:txMkLst>
    <p188:pos x="5965371" y="195942"/>
    <p188:txBody>
      <a:bodyPr/>
      <a:lstStyle/>
      <a:p>
        <a:r>
          <a:rPr lang="en-US"/>
          <a:t>TH as well (separate from joint TH-RRH)</a:t>
        </a:r>
      </a:p>
    </p188:txBody>
    <p188:extLst>
      <p:ext xmlns:p="http://schemas.openxmlformats.org/presentationml/2006/main" uri="{57CB4572-C831-44C2-8A1C-0ADB6CCDFE69}">
        <p223:reactions xmlns:p223="http://schemas.microsoft.com/office/powerpoint/2022/03/main">
          <p223:rxn type="👍">
            <p223:instance time="2025-05-19T20:39:11.632" authorId="{71F2D850-5322-179B-0515-54471D47CBFE}"/>
          </p223:rxn>
        </p223:reactions>
      </p:ext>
    </p188:extLst>
  </p188:cm>
</p188:cmLst>
</file>

<file path=ppt/comments/modernComment_191_C421CEC2.xml><?xml version="1.0" encoding="utf-8"?>
<p188:cmLst xmlns:a="http://schemas.openxmlformats.org/drawingml/2006/main" xmlns:r="http://schemas.openxmlformats.org/officeDocument/2006/relationships" xmlns:p188="http://schemas.microsoft.com/office/powerpoint/2018/8/main">
  <p188:cm id="{F81EE473-5258-47A0-96C6-A60AF3ECDAFF}" authorId="{89F618B9-69EF-6886-6898-33379A8A427C}" status="resolved" created="2025-05-19T20:35:40.824" complete="100000">
    <ac:txMkLst xmlns:ac="http://schemas.microsoft.com/office/drawing/2013/main/command">
      <pc:docMk xmlns:pc="http://schemas.microsoft.com/office/powerpoint/2013/main/command"/>
      <pc:sldMk xmlns:pc="http://schemas.microsoft.com/office/powerpoint/2013/main/command" cId="3290549954" sldId="401"/>
      <ac:spMk id="3" creationId="{EEB81091-9113-4C58-3825-6884BC1D2CC5}"/>
      <ac:txMk cp="112" len="164">
        <ac:context len="891" hash="971728770"/>
      </ac:txMk>
    </ac:txMkLst>
    <p188:pos x="2775857" y="1306285"/>
    <p188:txBody>
      <a:bodyPr/>
      <a:lstStyle/>
      <a:p>
        <a:r>
          <a:rPr lang="en-US"/>
          <a:t>any adult in the household has to have a disabling condition. Could you please remove the part about chronically homeless?</a:t>
        </a:r>
      </a:p>
    </p188:txBody>
    <p188:extLst>
      <p:ext xmlns:p="http://schemas.openxmlformats.org/presentationml/2006/main" uri="{57CB4572-C831-44C2-8A1C-0ADB6CCDFE69}">
        <p223:reactions xmlns:p223="http://schemas.microsoft.com/office/powerpoint/2022/03/main">
          <p223:rxn type="👍">
            <p223:instance time="2025-05-19T20:41:51.866" authorId="{71F2D850-5322-179B-0515-54471D47CBFE}"/>
          </p223:rxn>
        </p223:reactions>
      </p:ext>
    </p188:extLst>
  </p188:cm>
  <p188:cm id="{414E6E45-4828-4388-9EFC-54E874773F37}" authorId="{89F618B9-69EF-6886-6898-33379A8A427C}" status="resolved" created="2025-05-19T20:36:32.074" complete="100000">
    <ac:txMkLst xmlns:ac="http://schemas.microsoft.com/office/drawing/2013/main/command">
      <pc:docMk xmlns:pc="http://schemas.microsoft.com/office/powerpoint/2013/main/command"/>
      <pc:sldMk xmlns:pc="http://schemas.microsoft.com/office/powerpoint/2013/main/command" cId="3290549954" sldId="401"/>
      <ac:spMk id="3" creationId="{EEB81091-9113-4C58-3825-6884BC1D2CC5}"/>
      <ac:txMk cp="513" len="16">
        <ac:context len="891" hash="971728770"/>
      </ac:txMk>
    </ac:txMkLst>
    <p188:pos x="7848600" y="1937657"/>
    <p188:txBody>
      <a:bodyPr/>
      <a:lstStyle/>
      <a:p>
        <a:r>
          <a:rPr lang="en-US"/>
          <a:t>since Housing Preference form is now part of CE assessment, I'd suggest removing this</a:t>
        </a:r>
      </a:p>
    </p188:txBody>
  </p188:cm>
  <p188:cm id="{E7C7F459-7591-4B49-9672-1AD45D3CF0BB}" authorId="{89F618B9-69EF-6886-6898-33379A8A427C}" status="resolved" created="2025-05-19T20:37:44.198" complete="100000">
    <ac:txMkLst xmlns:ac="http://schemas.microsoft.com/office/drawing/2013/main/command">
      <pc:docMk xmlns:pc="http://schemas.microsoft.com/office/powerpoint/2013/main/command"/>
      <pc:sldMk xmlns:pc="http://schemas.microsoft.com/office/powerpoint/2013/main/command" cId="3290549954" sldId="401"/>
      <ac:spMk id="3" creationId="{EEB81091-9113-4C58-3825-6884BC1D2CC5}"/>
      <ac:txMk cp="278" len="28">
        <ac:context len="891" hash="971728770"/>
      </ac:txMk>
    </ac:txMkLst>
    <p188:pos x="3766457" y="1687285"/>
    <p188:txBody>
      <a:bodyPr/>
      <a:lstStyle/>
      <a:p>
        <a:r>
          <a:rPr lang="en-US"/>
          <a:t>Youth and households who say they only need start-up cost assistance will screen in automatically regardless of score</a:t>
        </a:r>
      </a:p>
    </p188:txBody>
  </p188:cm>
  <p188:cm id="{B114ACFC-C5C3-4A47-887F-E296ECE09DD8}" authorId="{89F618B9-69EF-6886-6898-33379A8A427C}" status="resolved" created="2025-05-19T20:38:58.042" complete="100000">
    <ac:txMkLst xmlns:ac="http://schemas.microsoft.com/office/drawing/2013/main/command">
      <pc:docMk xmlns:pc="http://schemas.microsoft.com/office/powerpoint/2013/main/command"/>
      <pc:sldMk xmlns:pc="http://schemas.microsoft.com/office/powerpoint/2013/main/command" cId="3290549954" sldId="401"/>
      <ac:spMk id="3" creationId="{EEB81091-9113-4C58-3825-6884BC1D2CC5}"/>
      <ac:txMk cp="780" len="109">
        <ac:context len="891" hash="971728770"/>
      </ac:txMk>
    </ac:txMkLst>
    <p188:pos x="3646714" y="3842657"/>
    <p188:txBody>
      <a:bodyPr/>
      <a:lstStyle/>
      <a:p>
        <a:r>
          <a:rPr lang="en-US"/>
          <a:t>"EA households will not be referred to CoC/ESG RRH. This is because they have access to HomeBASE instead"</a:t>
        </a:r>
      </a:p>
    </p188:txBody>
  </p188:cm>
  <p188:cm id="{2861E183-374A-401A-BCB5-0992C0826AFA}" authorId="{89F618B9-69EF-6886-6898-33379A8A427C}" status="resolved" created="2025-05-20T19:59:27.859" complete="100000">
    <ac:txMkLst xmlns:ac="http://schemas.microsoft.com/office/drawing/2013/main/command">
      <pc:docMk xmlns:pc="http://schemas.microsoft.com/office/powerpoint/2013/main/command"/>
      <pc:sldMk xmlns:pc="http://schemas.microsoft.com/office/powerpoint/2013/main/command" cId="3290549954" sldId="401"/>
      <ac:spMk id="3" creationId="{EEB81091-9113-4C58-3825-6884BC1D2CC5}"/>
      <ac:txMk cp="674" len="105">
        <ac:context len="891" hash="971728770"/>
      </ac:txMk>
    </ac:txMkLst>
    <p188:pos x="9272953" y="3610707"/>
    <p188:txBody>
      <a:bodyPr/>
      <a:lstStyle/>
      <a:p>
        <a:r>
          <a:rPr lang="en-US"/>
          <a:t>Housing Navigators will follow CE policies, referring the highest scoring eligible household for referral</a:t>
        </a:r>
      </a:p>
    </p188:txBody>
  </p188:cm>
</p188:cmLst>
</file>

<file path=ppt/comments/modernComment_19C_5A316382.xml><?xml version="1.0" encoding="utf-8"?>
<p188:cmLst xmlns:a="http://schemas.openxmlformats.org/drawingml/2006/main" xmlns:r="http://schemas.openxmlformats.org/officeDocument/2006/relationships" xmlns:p188="http://schemas.microsoft.com/office/powerpoint/2018/8/main">
  <p188:cm id="{6F4F65B8-6969-4A99-B9C5-6741F4932829}" authorId="{89F618B9-69EF-6886-6898-33379A8A427C}" status="resolved" created="2025-05-20T20:57:59.403" complete="100000">
    <ac:txMkLst xmlns:ac="http://schemas.microsoft.com/office/drawing/2013/main/command">
      <pc:docMk xmlns:pc="http://schemas.microsoft.com/office/powerpoint/2013/main/command"/>
      <pc:sldMk xmlns:pc="http://schemas.microsoft.com/office/powerpoint/2013/main/command" cId="1513186178" sldId="412"/>
      <ac:spMk id="2" creationId="{B47A5633-0441-DA19-FE6A-18C8FBEB33AA}"/>
      <ac:txMk cp="0" len="34">
        <ac:context len="35" hash="4120282008"/>
      </ac:txMk>
    </ac:txMkLst>
    <p188:pos x="7338646" y="562707"/>
    <p188:txBody>
      <a:bodyPr/>
      <a:lstStyle/>
      <a:p>
        <a:r>
          <a:rPr lang="en-US"/>
          <a:t>[@Curley, Donna (EOHLC)] same as last slide, this one is just for Regional and Youth Navigators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FB0CC-EE00-4FFD-88BB-634D3CA8D396}"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34F43-6FA9-4BDC-A8EC-603DAB6C71B6}" type="slidenum">
              <a:rPr lang="en-US" smtClean="0"/>
              <a:t>‹#›</a:t>
            </a:fld>
            <a:endParaRPr lang="en-US"/>
          </a:p>
        </p:txBody>
      </p:sp>
    </p:spTree>
    <p:extLst>
      <p:ext uri="{BB962C8B-B14F-4D97-AF65-F5344CB8AC3E}">
        <p14:creationId xmlns:p14="http://schemas.microsoft.com/office/powerpoint/2010/main" val="233266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udexchange.info/resource/3824/hmis-data-dictionary/"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1</a:t>
            </a:fld>
            <a:endParaRPr lang="en-US"/>
          </a:p>
        </p:txBody>
      </p:sp>
    </p:spTree>
    <p:extLst>
      <p:ext uri="{BB962C8B-B14F-4D97-AF65-F5344CB8AC3E}">
        <p14:creationId xmlns:p14="http://schemas.microsoft.com/office/powerpoint/2010/main" val="388038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Continue using existing consent</a:t>
            </a:r>
          </a:p>
        </p:txBody>
      </p:sp>
      <p:sp>
        <p:nvSpPr>
          <p:cNvPr id="4" name="Slide Number Placeholder 3"/>
          <p:cNvSpPr>
            <a:spLocks noGrp="1"/>
          </p:cNvSpPr>
          <p:nvPr>
            <p:ph type="sldNum" sz="quarter" idx="5"/>
          </p:nvPr>
        </p:nvSpPr>
        <p:spPr/>
        <p:txBody>
          <a:bodyPr/>
          <a:lstStyle/>
          <a:p>
            <a:fld id="{3A834F43-6FA9-4BDC-A8EC-603DAB6C71B6}" type="slidenum">
              <a:rPr lang="en-US" smtClean="0"/>
              <a:t>42</a:t>
            </a:fld>
            <a:endParaRPr lang="en-US"/>
          </a:p>
        </p:txBody>
      </p:sp>
    </p:spTree>
    <p:extLst>
      <p:ext uri="{BB962C8B-B14F-4D97-AF65-F5344CB8AC3E}">
        <p14:creationId xmlns:p14="http://schemas.microsoft.com/office/powerpoint/2010/main" val="63094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assessment can be edited or deleted.</a:t>
            </a:r>
          </a:p>
        </p:txBody>
      </p:sp>
      <p:sp>
        <p:nvSpPr>
          <p:cNvPr id="4" name="Slide Number Placeholder 3"/>
          <p:cNvSpPr>
            <a:spLocks noGrp="1"/>
          </p:cNvSpPr>
          <p:nvPr>
            <p:ph type="sldNum" sz="quarter" idx="5"/>
          </p:nvPr>
        </p:nvSpPr>
        <p:spPr/>
        <p:txBody>
          <a:bodyPr/>
          <a:lstStyle/>
          <a:p>
            <a:fld id="{3A834F43-6FA9-4BDC-A8EC-603DAB6C71B6}" type="slidenum">
              <a:rPr lang="en-US" smtClean="0"/>
              <a:t>43</a:t>
            </a:fld>
            <a:endParaRPr lang="en-US"/>
          </a:p>
        </p:txBody>
      </p:sp>
    </p:spTree>
    <p:extLst>
      <p:ext uri="{BB962C8B-B14F-4D97-AF65-F5344CB8AC3E}">
        <p14:creationId xmlns:p14="http://schemas.microsoft.com/office/powerpoint/2010/main" val="236906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assessment can be edited or deleted.</a:t>
            </a:r>
          </a:p>
        </p:txBody>
      </p:sp>
      <p:sp>
        <p:nvSpPr>
          <p:cNvPr id="4" name="Slide Number Placeholder 3"/>
          <p:cNvSpPr>
            <a:spLocks noGrp="1"/>
          </p:cNvSpPr>
          <p:nvPr>
            <p:ph type="sldNum" sz="quarter" idx="5"/>
          </p:nvPr>
        </p:nvSpPr>
        <p:spPr/>
        <p:txBody>
          <a:bodyPr/>
          <a:lstStyle/>
          <a:p>
            <a:fld id="{3A834F43-6FA9-4BDC-A8EC-603DAB6C71B6}" type="slidenum">
              <a:rPr lang="en-US" smtClean="0"/>
              <a:t>44</a:t>
            </a:fld>
            <a:endParaRPr lang="en-US"/>
          </a:p>
        </p:txBody>
      </p:sp>
    </p:spTree>
    <p:extLst>
      <p:ext uri="{BB962C8B-B14F-4D97-AF65-F5344CB8AC3E}">
        <p14:creationId xmlns:p14="http://schemas.microsoft.com/office/powerpoint/2010/main" val="387242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assessment can be edited or deleted.</a:t>
            </a:r>
          </a:p>
        </p:txBody>
      </p:sp>
      <p:sp>
        <p:nvSpPr>
          <p:cNvPr id="4" name="Slide Number Placeholder 3"/>
          <p:cNvSpPr>
            <a:spLocks noGrp="1"/>
          </p:cNvSpPr>
          <p:nvPr>
            <p:ph type="sldNum" sz="quarter" idx="5"/>
          </p:nvPr>
        </p:nvSpPr>
        <p:spPr/>
        <p:txBody>
          <a:bodyPr/>
          <a:lstStyle/>
          <a:p>
            <a:fld id="{3A834F43-6FA9-4BDC-A8EC-603DAB6C71B6}" type="slidenum">
              <a:rPr lang="en-US" smtClean="0"/>
              <a:t>45</a:t>
            </a:fld>
            <a:endParaRPr lang="en-US"/>
          </a:p>
        </p:txBody>
      </p:sp>
    </p:spTree>
    <p:extLst>
      <p:ext uri="{BB962C8B-B14F-4D97-AF65-F5344CB8AC3E}">
        <p14:creationId xmlns:p14="http://schemas.microsoft.com/office/powerpoint/2010/main" val="197580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assessment can be edited or deleted.</a:t>
            </a:r>
          </a:p>
        </p:txBody>
      </p:sp>
      <p:sp>
        <p:nvSpPr>
          <p:cNvPr id="4" name="Slide Number Placeholder 3"/>
          <p:cNvSpPr>
            <a:spLocks noGrp="1"/>
          </p:cNvSpPr>
          <p:nvPr>
            <p:ph type="sldNum" sz="quarter" idx="5"/>
          </p:nvPr>
        </p:nvSpPr>
        <p:spPr/>
        <p:txBody>
          <a:bodyPr/>
          <a:lstStyle/>
          <a:p>
            <a:fld id="{3A834F43-6FA9-4BDC-A8EC-603DAB6C71B6}" type="slidenum">
              <a:rPr lang="en-US" smtClean="0"/>
              <a:t>46</a:t>
            </a:fld>
            <a:endParaRPr lang="en-US"/>
          </a:p>
        </p:txBody>
      </p:sp>
    </p:spTree>
    <p:extLst>
      <p:ext uri="{BB962C8B-B14F-4D97-AF65-F5344CB8AC3E}">
        <p14:creationId xmlns:p14="http://schemas.microsoft.com/office/powerpoint/2010/main" val="96104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assessment can be edited or deleted.</a:t>
            </a:r>
          </a:p>
        </p:txBody>
      </p:sp>
      <p:sp>
        <p:nvSpPr>
          <p:cNvPr id="4" name="Slide Number Placeholder 3"/>
          <p:cNvSpPr>
            <a:spLocks noGrp="1"/>
          </p:cNvSpPr>
          <p:nvPr>
            <p:ph type="sldNum" sz="quarter" idx="5"/>
          </p:nvPr>
        </p:nvSpPr>
        <p:spPr/>
        <p:txBody>
          <a:bodyPr/>
          <a:lstStyle/>
          <a:p>
            <a:fld id="{3A834F43-6FA9-4BDC-A8EC-603DAB6C71B6}" type="slidenum">
              <a:rPr lang="en-US" smtClean="0"/>
              <a:t>47</a:t>
            </a:fld>
            <a:endParaRPr lang="en-US"/>
          </a:p>
        </p:txBody>
      </p:sp>
    </p:spTree>
    <p:extLst>
      <p:ext uri="{BB962C8B-B14F-4D97-AF65-F5344CB8AC3E}">
        <p14:creationId xmlns:p14="http://schemas.microsoft.com/office/powerpoint/2010/main" val="3582426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assessment can be edited or deleted.</a:t>
            </a:r>
          </a:p>
        </p:txBody>
      </p:sp>
      <p:sp>
        <p:nvSpPr>
          <p:cNvPr id="4" name="Slide Number Placeholder 3"/>
          <p:cNvSpPr>
            <a:spLocks noGrp="1"/>
          </p:cNvSpPr>
          <p:nvPr>
            <p:ph type="sldNum" sz="quarter" idx="5"/>
          </p:nvPr>
        </p:nvSpPr>
        <p:spPr/>
        <p:txBody>
          <a:bodyPr/>
          <a:lstStyle/>
          <a:p>
            <a:fld id="{3A834F43-6FA9-4BDC-A8EC-603DAB6C71B6}" type="slidenum">
              <a:rPr lang="en-US" smtClean="0"/>
              <a:t>48</a:t>
            </a:fld>
            <a:endParaRPr lang="en-US"/>
          </a:p>
        </p:txBody>
      </p:sp>
    </p:spTree>
    <p:extLst>
      <p:ext uri="{BB962C8B-B14F-4D97-AF65-F5344CB8AC3E}">
        <p14:creationId xmlns:p14="http://schemas.microsoft.com/office/powerpoint/2010/main" val="353707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49</a:t>
            </a:fld>
            <a:endParaRPr lang="en-US"/>
          </a:p>
        </p:txBody>
      </p:sp>
    </p:spTree>
    <p:extLst>
      <p:ext uri="{BB962C8B-B14F-4D97-AF65-F5344CB8AC3E}">
        <p14:creationId xmlns:p14="http://schemas.microsoft.com/office/powerpoint/2010/main" val="1083575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HMIS Data Standards - HUD Exchange</a:t>
            </a:r>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53</a:t>
            </a:fld>
            <a:endParaRPr lang="en-US"/>
          </a:p>
        </p:txBody>
      </p:sp>
    </p:spTree>
    <p:extLst>
      <p:ext uri="{BB962C8B-B14F-4D97-AF65-F5344CB8AC3E}">
        <p14:creationId xmlns:p14="http://schemas.microsoft.com/office/powerpoint/2010/main" val="47968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57</a:t>
            </a:fld>
            <a:endParaRPr lang="en-US"/>
          </a:p>
        </p:txBody>
      </p:sp>
    </p:spTree>
    <p:extLst>
      <p:ext uri="{BB962C8B-B14F-4D97-AF65-F5344CB8AC3E}">
        <p14:creationId xmlns:p14="http://schemas.microsoft.com/office/powerpoint/2010/main" val="254854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webinar software does record if your active in the session or not. </a:t>
            </a:r>
          </a:p>
        </p:txBody>
      </p:sp>
      <p:sp>
        <p:nvSpPr>
          <p:cNvPr id="4" name="Slide Number Placeholder 3"/>
          <p:cNvSpPr>
            <a:spLocks noGrp="1"/>
          </p:cNvSpPr>
          <p:nvPr>
            <p:ph type="sldNum" sz="quarter" idx="5"/>
          </p:nvPr>
        </p:nvSpPr>
        <p:spPr/>
        <p:txBody>
          <a:bodyPr/>
          <a:lstStyle/>
          <a:p>
            <a:fld id="{3A834F43-6FA9-4BDC-A8EC-603DAB6C71B6}" type="slidenum">
              <a:rPr lang="en-US" smtClean="0"/>
              <a:t>2</a:t>
            </a:fld>
            <a:endParaRPr lang="en-US"/>
          </a:p>
        </p:txBody>
      </p:sp>
    </p:spTree>
    <p:extLst>
      <p:ext uri="{BB962C8B-B14F-4D97-AF65-F5344CB8AC3E}">
        <p14:creationId xmlns:p14="http://schemas.microsoft.com/office/powerpoint/2010/main" val="261766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3</a:t>
            </a:fld>
            <a:endParaRPr lang="en-US"/>
          </a:p>
        </p:txBody>
      </p:sp>
    </p:spTree>
    <p:extLst>
      <p:ext uri="{BB962C8B-B14F-4D97-AF65-F5344CB8AC3E}">
        <p14:creationId xmlns:p14="http://schemas.microsoft.com/office/powerpoint/2010/main" val="425512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If a household is determined to be “housing ready” or a youth (unaccompanied minor between 12 and 17 or young adult up to age 24, provided no one else in the household is over 24 years old) they may score less than 16 and still be referred for a full CE Assessment.</a:t>
            </a:r>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13</a:t>
            </a:fld>
            <a:endParaRPr lang="en-US"/>
          </a:p>
        </p:txBody>
      </p:sp>
    </p:spTree>
    <p:extLst>
      <p:ext uri="{BB962C8B-B14F-4D97-AF65-F5344CB8AC3E}">
        <p14:creationId xmlns:p14="http://schemas.microsoft.com/office/powerpoint/2010/main" val="322244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834F43-6FA9-4BDC-A8EC-603DAB6C71B6}" type="slidenum">
              <a:rPr lang="en-US" smtClean="0"/>
              <a:t>14</a:t>
            </a:fld>
            <a:endParaRPr lang="en-US"/>
          </a:p>
        </p:txBody>
      </p:sp>
    </p:spTree>
    <p:extLst>
      <p:ext uri="{BB962C8B-B14F-4D97-AF65-F5344CB8AC3E}">
        <p14:creationId xmlns:p14="http://schemas.microsoft.com/office/powerpoint/2010/main" val="245661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19</a:t>
            </a:fld>
            <a:endParaRPr lang="en-US"/>
          </a:p>
        </p:txBody>
      </p:sp>
    </p:spTree>
    <p:extLst>
      <p:ext uri="{BB962C8B-B14F-4D97-AF65-F5344CB8AC3E}">
        <p14:creationId xmlns:p14="http://schemas.microsoft.com/office/powerpoint/2010/main" val="104119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834F43-6FA9-4BDC-A8EC-603DAB6C71B6}" type="slidenum">
              <a:rPr lang="en-US" smtClean="0"/>
              <a:t>24</a:t>
            </a:fld>
            <a:endParaRPr lang="en-US"/>
          </a:p>
        </p:txBody>
      </p:sp>
    </p:spTree>
    <p:extLst>
      <p:ext uri="{BB962C8B-B14F-4D97-AF65-F5344CB8AC3E}">
        <p14:creationId xmlns:p14="http://schemas.microsoft.com/office/powerpoint/2010/main" val="190775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Quick Screener record can only be deleted, it can not be edited.</a:t>
            </a:r>
          </a:p>
        </p:txBody>
      </p:sp>
      <p:sp>
        <p:nvSpPr>
          <p:cNvPr id="4" name="Slide Number Placeholder 3"/>
          <p:cNvSpPr>
            <a:spLocks noGrp="1"/>
          </p:cNvSpPr>
          <p:nvPr>
            <p:ph type="sldNum" sz="quarter" idx="5"/>
          </p:nvPr>
        </p:nvSpPr>
        <p:spPr/>
        <p:txBody>
          <a:bodyPr/>
          <a:lstStyle/>
          <a:p>
            <a:fld id="{3A834F43-6FA9-4BDC-A8EC-603DAB6C71B6}" type="slidenum">
              <a:rPr lang="en-US" smtClean="0"/>
              <a:t>25</a:t>
            </a:fld>
            <a:endParaRPr lang="en-US"/>
          </a:p>
        </p:txBody>
      </p:sp>
    </p:spTree>
    <p:extLst>
      <p:ext uri="{BB962C8B-B14F-4D97-AF65-F5344CB8AC3E}">
        <p14:creationId xmlns:p14="http://schemas.microsoft.com/office/powerpoint/2010/main" val="319053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Case Managers contact information if the client does not have them.</a:t>
            </a:r>
          </a:p>
        </p:txBody>
      </p:sp>
      <p:sp>
        <p:nvSpPr>
          <p:cNvPr id="4" name="Slide Number Placeholder 3"/>
          <p:cNvSpPr>
            <a:spLocks noGrp="1"/>
          </p:cNvSpPr>
          <p:nvPr>
            <p:ph type="sldNum" sz="quarter" idx="5"/>
          </p:nvPr>
        </p:nvSpPr>
        <p:spPr/>
        <p:txBody>
          <a:bodyPr/>
          <a:lstStyle/>
          <a:p>
            <a:fld id="{3A834F43-6FA9-4BDC-A8EC-603DAB6C71B6}" type="slidenum">
              <a:rPr lang="en-US" smtClean="0"/>
              <a:t>36</a:t>
            </a:fld>
            <a:endParaRPr lang="en-US"/>
          </a:p>
        </p:txBody>
      </p:sp>
    </p:spTree>
    <p:extLst>
      <p:ext uri="{BB962C8B-B14F-4D97-AF65-F5344CB8AC3E}">
        <p14:creationId xmlns:p14="http://schemas.microsoft.com/office/powerpoint/2010/main" val="1976708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0236" y="2025946"/>
            <a:ext cx="9144000" cy="2387600"/>
          </a:xfrm>
        </p:spPr>
        <p:txBody>
          <a:bodyPr anchor="b"/>
          <a:lstStyle>
            <a:lvl1pPr algn="ctr">
              <a:defRPr sz="6000">
                <a:latin typeface="+mn-lt"/>
              </a:defRPr>
            </a:lvl1pPr>
          </a:lstStyle>
          <a:p>
            <a:r>
              <a:rPr lang="en-US"/>
              <a:t>Click to edit Master title style</a:t>
            </a:r>
          </a:p>
        </p:txBody>
      </p:sp>
      <p:sp>
        <p:nvSpPr>
          <p:cNvPr id="3" name="Subtitle 2"/>
          <p:cNvSpPr>
            <a:spLocks noGrp="1"/>
          </p:cNvSpPr>
          <p:nvPr>
            <p:ph type="subTitle" idx="1"/>
          </p:nvPr>
        </p:nvSpPr>
        <p:spPr>
          <a:xfrm>
            <a:off x="2660236" y="450562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83899" y="6356350"/>
            <a:ext cx="2743200" cy="365125"/>
          </a:xfrm>
        </p:spPr>
        <p:txBody>
          <a:bodyPr/>
          <a:lstStyle/>
          <a:p>
            <a:fld id="{2A44CB69-1361-4AD7-A2E3-117F0569966A}" type="datetime1">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ECB6-989C-443D-BA29-FB3DBF5C49AF}"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54" y="148791"/>
            <a:ext cx="3210340" cy="1688468"/>
          </a:xfrm>
          <a:prstGeom prst="rect">
            <a:avLst/>
          </a:prstGeom>
        </p:spPr>
      </p:pic>
      <p:cxnSp>
        <p:nvCxnSpPr>
          <p:cNvPr id="9" name="Straight Connector 8"/>
          <p:cNvCxnSpPr/>
          <p:nvPr/>
        </p:nvCxnSpPr>
        <p:spPr>
          <a:xfrm>
            <a:off x="-27051" y="1920781"/>
            <a:ext cx="12252960" cy="2164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3327099" y="925133"/>
            <a:ext cx="8538006" cy="523220"/>
          </a:xfrm>
          <a:prstGeom prst="rect">
            <a:avLst/>
          </a:prstGeom>
          <a:noFill/>
        </p:spPr>
        <p:txBody>
          <a:bodyPr wrap="square" rtlCol="0">
            <a:spAutoFit/>
          </a:bodyPr>
          <a:lstStyle/>
          <a:p>
            <a:pPr algn="r"/>
            <a:r>
              <a:rPr lang="en-US" sz="2800" b="1">
                <a:solidFill>
                  <a:schemeClr val="accent1"/>
                </a:solidFill>
              </a:rPr>
              <a:t>Massachusetts Balance</a:t>
            </a:r>
            <a:r>
              <a:rPr lang="en-US" sz="2800" b="1" baseline="0">
                <a:solidFill>
                  <a:schemeClr val="accent1"/>
                </a:solidFill>
              </a:rPr>
              <a:t> of State</a:t>
            </a:r>
            <a:endParaRPr lang="en-US" sz="2800" b="1">
              <a:solidFill>
                <a:schemeClr val="accent1"/>
              </a:solidFill>
            </a:endParaRPr>
          </a:p>
        </p:txBody>
      </p:sp>
      <p:sp>
        <p:nvSpPr>
          <p:cNvPr id="11" name="TextBox 10"/>
          <p:cNvSpPr txBox="1"/>
          <p:nvPr/>
        </p:nvSpPr>
        <p:spPr>
          <a:xfrm>
            <a:off x="7763831" y="1388556"/>
            <a:ext cx="4101274" cy="523220"/>
          </a:xfrm>
          <a:prstGeom prst="rect">
            <a:avLst/>
          </a:prstGeom>
          <a:noFill/>
        </p:spPr>
        <p:txBody>
          <a:bodyPr wrap="square" rtlCol="0">
            <a:spAutoFit/>
          </a:bodyPr>
          <a:lstStyle/>
          <a:p>
            <a:pPr algn="r"/>
            <a:r>
              <a:rPr lang="en-US" sz="2800" b="1">
                <a:solidFill>
                  <a:schemeClr val="accent1"/>
                </a:solidFill>
              </a:rPr>
              <a:t>Continuum of Care</a:t>
            </a:r>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347036" y="292128"/>
            <a:ext cx="457200" cy="576198"/>
          </a:xfrm>
          <a:prstGeom prst="rect">
            <a:avLst/>
          </a:prstGeom>
          <a:noFill/>
          <a:ln>
            <a:noFill/>
          </a:ln>
        </p:spPr>
      </p:pic>
    </p:spTree>
    <p:extLst>
      <p:ext uri="{BB962C8B-B14F-4D97-AF65-F5344CB8AC3E}">
        <p14:creationId xmlns:p14="http://schemas.microsoft.com/office/powerpoint/2010/main" val="291439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6CD91-3DF5-452C-AC23-D2C1DDA28DE0}" type="datetime1">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6515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4B394-6E3B-4DAE-B5F9-1293B1ECFA7E}" type="datetime1">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165468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3590F-EEC7-4F81-B518-6C717DCADEEE}" type="datetime1">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8273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0F7F7-175B-49EE-89AF-726A02D294AA}" type="datetime1">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337516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58FD1-EF36-47DE-8091-0F1820298728}" type="datetime1">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25307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A5825E-886C-4515-886A-E4DEF175B75D}" type="datetime1">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10176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5A57B0-9434-43D1-9BAF-B207E29406F8}" type="datetime1">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375224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C588-BBAE-4CE2-93CB-327D565F27B7}" type="datetime1">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267207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64A6ED-AAD3-45F9-A0D7-C93EBB3585C2}" type="datetime1">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136459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98F1F-EE04-4DAE-9C00-B7DE3B2892EB}" type="datetime1">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ECB6-989C-443D-BA29-FB3DBF5C49AF}" type="slidenum">
              <a:rPr lang="en-US" smtClean="0"/>
              <a:t>‹#›</a:t>
            </a:fld>
            <a:endParaRPr lang="en-US"/>
          </a:p>
        </p:txBody>
      </p:sp>
    </p:spTree>
    <p:extLst>
      <p:ext uri="{BB962C8B-B14F-4D97-AF65-F5344CB8AC3E}">
        <p14:creationId xmlns:p14="http://schemas.microsoft.com/office/powerpoint/2010/main" val="263447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64577" y="6360595"/>
            <a:ext cx="9067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21735-EAAD-4A75-9CC6-BF18CB0F3233}" type="datetime1">
              <a:rPr lang="en-US" smtClean="0"/>
              <a:t>5/22/2025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3253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AECB6-989C-443D-BA29-FB3DBF5C49AF}"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511" y="6025168"/>
            <a:ext cx="1437417" cy="756004"/>
          </a:xfrm>
          <a:prstGeom prst="rect">
            <a:avLst/>
          </a:prstGeom>
        </p:spPr>
      </p:pic>
    </p:spTree>
    <p:extLst>
      <p:ext uri="{BB962C8B-B14F-4D97-AF65-F5344CB8AC3E}">
        <p14:creationId xmlns:p14="http://schemas.microsoft.com/office/powerpoint/2010/main" val="2955958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4B_40351E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9C_5A31638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82_E14E9DED.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ass.gov/doc/bos-coc-ce-policies-and-procedures/download"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vestama.zendesk.com/hc/en-us/articles/lmoore@shcinc.org" TargetMode="External"/><Relationship Id="rId13" Type="http://schemas.openxmlformats.org/officeDocument/2006/relationships/hyperlink" Target="mailto:ndigiammo@commteam.org" TargetMode="External"/><Relationship Id="rId3" Type="http://schemas.openxmlformats.org/officeDocument/2006/relationships/hyperlink" Target="https://vestama.zendesk.com/hc/en-us/articles/al@emmausinc.org" TargetMode="External"/><Relationship Id="rId7" Type="http://schemas.openxmlformats.org/officeDocument/2006/relationships/hyperlink" Target="https://vestama.zendesk.com/hc/en-us/articles/shjalbert@commteam.org" TargetMode="External"/><Relationship Id="rId12" Type="http://schemas.openxmlformats.org/officeDocument/2006/relationships/hyperlink" Target="https://rdelice@shinc.org/" TargetMode="External"/><Relationship Id="rId2" Type="http://schemas.openxmlformats.org/officeDocument/2006/relationships/hyperlink" Target="https://vestama.zendesk.com/hc/en-us/articles/amanda@emmausinc.org" TargetMode="External"/><Relationship Id="rId1" Type="http://schemas.openxmlformats.org/officeDocument/2006/relationships/slideLayout" Target="../slideLayouts/slideLayout2.xml"/><Relationship Id="rId6" Type="http://schemas.openxmlformats.org/officeDocument/2006/relationships/hyperlink" Target="https://gkorankye@commteam.org/" TargetMode="External"/><Relationship Id="rId11" Type="http://schemas.openxmlformats.org/officeDocument/2006/relationships/hyperlink" Target="https://mrose@smoc.org/" TargetMode="External"/><Relationship Id="rId5" Type="http://schemas.openxmlformats.org/officeDocument/2006/relationships/hyperlink" Target="https://jhogan@commteam.org/" TargetMode="External"/><Relationship Id="rId10" Type="http://schemas.openxmlformats.org/officeDocument/2006/relationships/hyperlink" Target="https://vestama.zendesk.com/hc/en-us/articles/mlarsen@smoc.org" TargetMode="External"/><Relationship Id="rId4" Type="http://schemas.openxmlformats.org/officeDocument/2006/relationships/hyperlink" Target="https://vestama.zendesk.com/hc/en-us/articles/leslie@emmausinc.org" TargetMode="External"/><Relationship Id="rId9" Type="http://schemas.openxmlformats.org/officeDocument/2006/relationships/hyperlink" Target="mailto:cpichler@smoc.org" TargetMode="External"/><Relationship Id="rId14" Type="http://schemas.openxmlformats.org/officeDocument/2006/relationships/hyperlink" Target="mailto:Kerlande_Michel@WaysideYouth.org"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mailto:Anthony.Nappo@mass.gov" TargetMode="External"/><Relationship Id="rId3" Type="http://schemas.openxmlformats.org/officeDocument/2006/relationships/hyperlink" Target="htpps://vestama.zendesk.com/hc/en-us" TargetMode="External"/><Relationship Id="rId7" Type="http://schemas.openxmlformats.org/officeDocument/2006/relationships/hyperlink" Target="mailto:Laura.Robertson@mass.gov" TargetMode="External"/><Relationship Id="rId2" Type="http://schemas.openxmlformats.org/officeDocument/2006/relationships/hyperlink" Target="mailto:support@vestama.zendesk.com" TargetMode="External"/><Relationship Id="rId1" Type="http://schemas.openxmlformats.org/officeDocument/2006/relationships/slideLayout" Target="../slideLayouts/slideLayout2.xml"/><Relationship Id="rId6" Type="http://schemas.openxmlformats.org/officeDocument/2006/relationships/hyperlink" Target="mailto:Donna.Curley@mass.gov" TargetMode="External"/><Relationship Id="rId5" Type="http://schemas.openxmlformats.org/officeDocument/2006/relationships/hyperlink" Target="mailto:Andrew.pape@mass.gov" TargetMode="External"/><Relationship Id="rId4" Type="http://schemas.openxmlformats.org/officeDocument/2006/relationships/hyperlink" Target="mailto:Kelly.schlabach@mass.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Karen.byron@mass.gov" TargetMode="External"/><Relationship Id="rId2" Type="http://schemas.openxmlformats.org/officeDocument/2006/relationships/hyperlink" Target="mailto:chris.moskal@mass.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files.hudexchange.info/resources/documents/FY-2022-HMIS-Data-Standards-Manual.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hudexchange.info/resource/3824/hmis-data-dictionary/" TargetMode="External"/><Relationship Id="rId4" Type="http://schemas.openxmlformats.org/officeDocument/2006/relationships/hyperlink" Target="https://vestama.zendesk.com/hc/en-us/article_attachments/34908257455636"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mass.gov/doc/bos-coc-ce-policies-and-procedures/downloa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emo.vestama.net/" TargetMode="External"/></Relationships>
</file>

<file path=ppt/slides/_rels/slide6.xml.rels><?xml version="1.0" encoding="UTF-8" standalone="yes"?>
<Relationships xmlns="http://schemas.openxmlformats.org/package/2006/relationships"><Relationship Id="rId2" Type="http://schemas.microsoft.com/office/2018/10/relationships/comments" Target="../comments/modernComment_191_C421CEC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7468-40FA-42A6-8B31-4E2DDD4B4283}"/>
              </a:ext>
            </a:extLst>
          </p:cNvPr>
          <p:cNvSpPr>
            <a:spLocks noGrp="1"/>
          </p:cNvSpPr>
          <p:nvPr>
            <p:ph type="ctrTitle"/>
          </p:nvPr>
        </p:nvSpPr>
        <p:spPr>
          <a:xfrm>
            <a:off x="251125" y="2376060"/>
            <a:ext cx="11471565" cy="1724573"/>
          </a:xfrm>
        </p:spPr>
        <p:txBody>
          <a:bodyPr>
            <a:noAutofit/>
          </a:bodyPr>
          <a:lstStyle/>
          <a:p>
            <a:r>
              <a:rPr lang="en-US" sz="4400" b="1"/>
              <a:t>Welcome to </a:t>
            </a:r>
            <a:br>
              <a:rPr lang="en-US" sz="4400" b="1"/>
            </a:br>
            <a:r>
              <a:rPr lang="en-US" sz="4400" b="1"/>
              <a:t>VESTA CE Workflow</a:t>
            </a:r>
            <a:br>
              <a:rPr lang="en-US" sz="4400" b="1"/>
            </a:br>
            <a:r>
              <a:rPr lang="en-US" sz="4400" b="1"/>
              <a:t>Training for EA Family Shelters</a:t>
            </a:r>
          </a:p>
        </p:txBody>
      </p:sp>
      <p:sp>
        <p:nvSpPr>
          <p:cNvPr id="3" name="Subtitle 2">
            <a:extLst>
              <a:ext uri="{FF2B5EF4-FFF2-40B4-BE49-F238E27FC236}">
                <a16:creationId xmlns:a16="http://schemas.microsoft.com/office/drawing/2014/main" id="{4D6A5F65-B013-4FA8-9B19-8B7110CCA396}"/>
              </a:ext>
            </a:extLst>
          </p:cNvPr>
          <p:cNvSpPr>
            <a:spLocks noGrp="1"/>
          </p:cNvSpPr>
          <p:nvPr>
            <p:ph type="subTitle" idx="1"/>
          </p:nvPr>
        </p:nvSpPr>
        <p:spPr>
          <a:xfrm>
            <a:off x="1414908" y="5943071"/>
            <a:ext cx="9144000" cy="636395"/>
          </a:xfrm>
        </p:spPr>
        <p:txBody>
          <a:bodyPr/>
          <a:lstStyle/>
          <a:p>
            <a:r>
              <a:rPr lang="en-US" b="1"/>
              <a:t>2025</a:t>
            </a:r>
          </a:p>
        </p:txBody>
      </p:sp>
      <p:sp>
        <p:nvSpPr>
          <p:cNvPr id="4" name="Rectangle 3">
            <a:extLst>
              <a:ext uri="{FF2B5EF4-FFF2-40B4-BE49-F238E27FC236}">
                <a16:creationId xmlns:a16="http://schemas.microsoft.com/office/drawing/2014/main" id="{56ABBBFE-C9B4-4E4E-9918-C477F8585477}"/>
              </a:ext>
            </a:extLst>
          </p:cNvPr>
          <p:cNvSpPr/>
          <p:nvPr/>
        </p:nvSpPr>
        <p:spPr>
          <a:xfrm>
            <a:off x="11190514" y="182880"/>
            <a:ext cx="740229" cy="722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B510A173-59D4-4D30-8D6F-135E390C3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534" y="4100633"/>
            <a:ext cx="1284749" cy="1724573"/>
          </a:xfrm>
          <a:prstGeom prst="rect">
            <a:avLst/>
          </a:prstGeom>
        </p:spPr>
      </p:pic>
    </p:spTree>
    <p:extLst>
      <p:ext uri="{BB962C8B-B14F-4D97-AF65-F5344CB8AC3E}">
        <p14:creationId xmlns:p14="http://schemas.microsoft.com/office/powerpoint/2010/main" val="34991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E408-A6EC-9BFA-1567-E11A2C58E82F}"/>
              </a:ext>
            </a:extLst>
          </p:cNvPr>
          <p:cNvSpPr>
            <a:spLocks noGrp="1"/>
          </p:cNvSpPr>
          <p:nvPr>
            <p:ph type="title"/>
          </p:nvPr>
        </p:nvSpPr>
        <p:spPr/>
        <p:txBody>
          <a:bodyPr/>
          <a:lstStyle/>
          <a:p>
            <a:r>
              <a:rPr lang="en-US"/>
              <a:t>How to run the Custom report  - cont.</a:t>
            </a:r>
          </a:p>
        </p:txBody>
      </p:sp>
      <p:pic>
        <p:nvPicPr>
          <p:cNvPr id="6" name="Content Placeholder 5" descr="Graphical user interface, text, application&#10;&#10;AI-generated content may be incorrect.">
            <a:extLst>
              <a:ext uri="{FF2B5EF4-FFF2-40B4-BE49-F238E27FC236}">
                <a16:creationId xmlns:a16="http://schemas.microsoft.com/office/drawing/2014/main" id="{1C087E8B-3336-6430-DF64-F373F12A0F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240" y="1825625"/>
            <a:ext cx="7325360" cy="489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06B2E03E-FA82-BC8A-C5B5-AF342A4690AE}"/>
              </a:ext>
            </a:extLst>
          </p:cNvPr>
          <p:cNvSpPr>
            <a:spLocks noGrp="1"/>
          </p:cNvSpPr>
          <p:nvPr>
            <p:ph type="sldNum" sz="quarter" idx="12"/>
          </p:nvPr>
        </p:nvSpPr>
        <p:spPr/>
        <p:txBody>
          <a:bodyPr/>
          <a:lstStyle/>
          <a:p>
            <a:fld id="{498AECB6-989C-443D-BA29-FB3DBF5C49AF}" type="slidenum">
              <a:rPr lang="en-US" smtClean="0"/>
              <a:t>10</a:t>
            </a:fld>
            <a:endParaRPr lang="en-US"/>
          </a:p>
        </p:txBody>
      </p:sp>
    </p:spTree>
    <p:extLst>
      <p:ext uri="{BB962C8B-B14F-4D97-AF65-F5344CB8AC3E}">
        <p14:creationId xmlns:p14="http://schemas.microsoft.com/office/powerpoint/2010/main" val="129230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9ACB-483F-7DBE-452E-4568ABDAAB69}"/>
              </a:ext>
            </a:extLst>
          </p:cNvPr>
          <p:cNvSpPr>
            <a:spLocks noGrp="1"/>
          </p:cNvSpPr>
          <p:nvPr>
            <p:ph type="title"/>
          </p:nvPr>
        </p:nvSpPr>
        <p:spPr>
          <a:xfrm>
            <a:off x="239110" y="282985"/>
            <a:ext cx="10515600" cy="1325563"/>
          </a:xfrm>
        </p:spPr>
        <p:txBody>
          <a:bodyPr/>
          <a:lstStyle/>
          <a:p>
            <a:r>
              <a:rPr lang="en-US"/>
              <a:t>Two-step CE Application Process</a:t>
            </a:r>
          </a:p>
        </p:txBody>
      </p:sp>
      <p:sp>
        <p:nvSpPr>
          <p:cNvPr id="4" name="Slide Number Placeholder 3">
            <a:extLst>
              <a:ext uri="{FF2B5EF4-FFF2-40B4-BE49-F238E27FC236}">
                <a16:creationId xmlns:a16="http://schemas.microsoft.com/office/drawing/2014/main" id="{8B72B29C-D3E8-BF7A-85F2-239C3C56786C}"/>
              </a:ext>
            </a:extLst>
          </p:cNvPr>
          <p:cNvSpPr>
            <a:spLocks noGrp="1"/>
          </p:cNvSpPr>
          <p:nvPr>
            <p:ph type="sldNum" sz="quarter" idx="12"/>
          </p:nvPr>
        </p:nvSpPr>
        <p:spPr/>
        <p:txBody>
          <a:bodyPr/>
          <a:lstStyle/>
          <a:p>
            <a:fld id="{498AECB6-989C-443D-BA29-FB3DBF5C49AF}" type="slidenum">
              <a:rPr lang="en-US" smtClean="0"/>
              <a:t>11</a:t>
            </a:fld>
            <a:endParaRPr lang="en-US"/>
          </a:p>
        </p:txBody>
      </p:sp>
      <p:sp>
        <p:nvSpPr>
          <p:cNvPr id="8" name="Rectangle: Top Corners Rounded 7">
            <a:extLst>
              <a:ext uri="{FF2B5EF4-FFF2-40B4-BE49-F238E27FC236}">
                <a16:creationId xmlns:a16="http://schemas.microsoft.com/office/drawing/2014/main" id="{DF59EDD2-3E3E-D1C4-087B-BD639A239A20}"/>
              </a:ext>
            </a:extLst>
          </p:cNvPr>
          <p:cNvSpPr/>
          <p:nvPr/>
        </p:nvSpPr>
        <p:spPr>
          <a:xfrm>
            <a:off x="902368" y="2519855"/>
            <a:ext cx="4100556" cy="3457680"/>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dirty="0"/>
              <a:t>Keeps CE Prioritization list manageable</a:t>
            </a:r>
          </a:p>
          <a:p>
            <a:endParaRPr lang="en-US"/>
          </a:p>
          <a:p>
            <a:pPr marL="285750" indent="-285750">
              <a:buFont typeface="Arial" panose="020B0604020202020204" pitchFamily="34" charset="0"/>
              <a:buChar char="•"/>
            </a:pPr>
            <a:r>
              <a:rPr lang="en-US" dirty="0"/>
              <a:t>Saves time by screening out clients who are most likely to self-resolve and never be pulled for an opportunity through CE</a:t>
            </a:r>
            <a:br>
              <a:rPr lang="en-US" dirty="0"/>
            </a:br>
            <a:endParaRPr lang="en-US">
              <a:ea typeface="Calibri"/>
              <a:cs typeface="Calibri"/>
            </a:endParaRPr>
          </a:p>
          <a:p>
            <a:pPr marL="285750" indent="-285750">
              <a:buFont typeface="Arial" panose="020B0604020202020204" pitchFamily="34" charset="0"/>
              <a:buChar char="•"/>
            </a:pPr>
            <a:r>
              <a:rPr lang="en-US" dirty="0">
                <a:ea typeface="Calibri"/>
                <a:cs typeface="Calibri"/>
              </a:rPr>
              <a:t>Asks for household's consent to be added to CE project, explains how their information could be shared with providers</a:t>
            </a:r>
          </a:p>
          <a:p>
            <a:pPr marL="285750" indent="-285750">
              <a:buFont typeface="Arial" panose="020B0604020202020204" pitchFamily="34" charset="0"/>
              <a:buChar char="•"/>
            </a:pPr>
            <a:endParaRPr lang="en-US">
              <a:ea typeface="Calibri"/>
              <a:cs typeface="Calibri"/>
            </a:endParaRPr>
          </a:p>
        </p:txBody>
      </p:sp>
      <p:sp>
        <p:nvSpPr>
          <p:cNvPr id="9" name="Rectangle: Top Corners Rounded 8">
            <a:extLst>
              <a:ext uri="{FF2B5EF4-FFF2-40B4-BE49-F238E27FC236}">
                <a16:creationId xmlns:a16="http://schemas.microsoft.com/office/drawing/2014/main" id="{22AB2A9D-9A0D-29A9-F2F7-7A55E31DC96F}"/>
              </a:ext>
            </a:extLst>
          </p:cNvPr>
          <p:cNvSpPr/>
          <p:nvPr/>
        </p:nvSpPr>
        <p:spPr>
          <a:xfrm>
            <a:off x="6446074" y="2519855"/>
            <a:ext cx="4308635" cy="3457680"/>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t>Staff persons from SO, ES, and EA ES will have access to the CE project </a:t>
            </a:r>
          </a:p>
          <a:p>
            <a:endParaRPr lang="en-US"/>
          </a:p>
          <a:p>
            <a:pPr marL="285750" indent="-285750">
              <a:buFont typeface="Arial" panose="020B0604020202020204" pitchFamily="34" charset="0"/>
              <a:buChar char="•"/>
            </a:pPr>
            <a:r>
              <a:rPr lang="en-US"/>
              <a:t>Be responsible for completing it for all referred clients at their project</a:t>
            </a:r>
          </a:p>
        </p:txBody>
      </p:sp>
      <p:sp>
        <p:nvSpPr>
          <p:cNvPr id="10" name="Arrow: Right 9">
            <a:extLst>
              <a:ext uri="{FF2B5EF4-FFF2-40B4-BE49-F238E27FC236}">
                <a16:creationId xmlns:a16="http://schemas.microsoft.com/office/drawing/2014/main" id="{7F07F557-0285-9E48-E962-FED4C1D25DC7}"/>
              </a:ext>
            </a:extLst>
          </p:cNvPr>
          <p:cNvSpPr/>
          <p:nvPr/>
        </p:nvSpPr>
        <p:spPr>
          <a:xfrm>
            <a:off x="5171090" y="3560323"/>
            <a:ext cx="1240220" cy="86568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4251E4-F575-56EB-0D37-BEA22C56A75A}"/>
              </a:ext>
            </a:extLst>
          </p:cNvPr>
          <p:cNvSpPr/>
          <p:nvPr/>
        </p:nvSpPr>
        <p:spPr>
          <a:xfrm>
            <a:off x="1050587" y="1690688"/>
            <a:ext cx="3637027" cy="6244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CE Quick Screen</a:t>
            </a:r>
          </a:p>
        </p:txBody>
      </p:sp>
      <p:sp>
        <p:nvSpPr>
          <p:cNvPr id="12" name="Rectangle 11">
            <a:extLst>
              <a:ext uri="{FF2B5EF4-FFF2-40B4-BE49-F238E27FC236}">
                <a16:creationId xmlns:a16="http://schemas.microsoft.com/office/drawing/2014/main" id="{21200650-A7A2-D70C-3D3A-C21450C166C8}"/>
              </a:ext>
            </a:extLst>
          </p:cNvPr>
          <p:cNvSpPr/>
          <p:nvPr/>
        </p:nvSpPr>
        <p:spPr>
          <a:xfrm>
            <a:off x="6742385" y="1640709"/>
            <a:ext cx="3870492" cy="6244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Coordinated Entry </a:t>
            </a:r>
            <a:br>
              <a:rPr lang="en-US"/>
            </a:br>
            <a:r>
              <a:rPr lang="en-US"/>
              <a:t>Enrollment and Assessment</a:t>
            </a:r>
          </a:p>
        </p:txBody>
      </p:sp>
    </p:spTree>
    <p:extLst>
      <p:ext uri="{BB962C8B-B14F-4D97-AF65-F5344CB8AC3E}">
        <p14:creationId xmlns:p14="http://schemas.microsoft.com/office/powerpoint/2010/main" val="149689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2902-AD25-4622-A9FF-A9A4FFEF90C2}"/>
              </a:ext>
            </a:extLst>
          </p:cNvPr>
          <p:cNvSpPr>
            <a:spLocks noGrp="1"/>
          </p:cNvSpPr>
          <p:nvPr>
            <p:ph type="title"/>
          </p:nvPr>
        </p:nvSpPr>
        <p:spPr/>
        <p:txBody>
          <a:bodyPr/>
          <a:lstStyle/>
          <a:p>
            <a:r>
              <a:rPr lang="en-US" b="1"/>
              <a:t>EA Family Shelter Data </a:t>
            </a:r>
          </a:p>
        </p:txBody>
      </p:sp>
      <p:sp>
        <p:nvSpPr>
          <p:cNvPr id="3" name="Content Placeholder 2">
            <a:extLst>
              <a:ext uri="{FF2B5EF4-FFF2-40B4-BE49-F238E27FC236}">
                <a16:creationId xmlns:a16="http://schemas.microsoft.com/office/drawing/2014/main" id="{43D8B206-583E-49AC-9C8A-FC11CB3F0278}"/>
              </a:ext>
            </a:extLst>
          </p:cNvPr>
          <p:cNvSpPr>
            <a:spLocks noGrp="1"/>
          </p:cNvSpPr>
          <p:nvPr>
            <p:ph idx="1"/>
          </p:nvPr>
        </p:nvSpPr>
        <p:spPr>
          <a:xfrm>
            <a:off x="1054360" y="1690687"/>
            <a:ext cx="9976806" cy="3976466"/>
          </a:xfrm>
        </p:spPr>
        <p:txBody>
          <a:bodyPr vert="horz" lIns="91440" tIns="45720" rIns="91440" bIns="45720" rtlCol="0" anchor="t">
            <a:normAutofit/>
          </a:bodyPr>
          <a:lstStyle/>
          <a:p>
            <a:r>
              <a:rPr lang="en-US"/>
              <a:t>EA ETO CH clients will have their Screening data entered into VESTA</a:t>
            </a:r>
            <a:endParaRPr lang="en-US">
              <a:ea typeface="Calibri"/>
              <a:cs typeface="Calibri"/>
            </a:endParaRPr>
          </a:p>
          <a:p>
            <a:r>
              <a:rPr lang="en-US"/>
              <a:t>Clients that score 16 or higher and consent to being added to the CE project will be referred to CE</a:t>
            </a:r>
            <a:endParaRPr lang="en-US">
              <a:ea typeface="Calibri"/>
              <a:cs typeface="Calibri"/>
            </a:endParaRPr>
          </a:p>
          <a:p>
            <a:r>
              <a:rPr lang="en-US"/>
              <a:t>EA Family Shelter data will be imported to VESTA nightly* </a:t>
            </a:r>
            <a:endParaRPr lang="en-US">
              <a:ea typeface="Calibri"/>
              <a:cs typeface="Calibri"/>
            </a:endParaRPr>
          </a:p>
          <a:p>
            <a:r>
              <a:rPr lang="en-US"/>
              <a:t>A pending intake will automatically be generated based on the responses collected for the EA Client CE Quick Screen </a:t>
            </a:r>
            <a:endParaRPr lang="en-US">
              <a:ea typeface="Calibri"/>
              <a:cs typeface="Calibri"/>
            </a:endParaRPr>
          </a:p>
          <a:p>
            <a:pPr marL="0" indent="0">
              <a:buNone/>
            </a:pPr>
            <a:r>
              <a:rPr lang="en-US" sz="2000"/>
              <a:t>* Sometime the import may take a little longer</a:t>
            </a:r>
            <a:endParaRPr lang="en-US" sz="2000">
              <a:ea typeface="Calibri"/>
              <a:cs typeface="Calibri"/>
            </a:endParaRPr>
          </a:p>
        </p:txBody>
      </p:sp>
      <p:sp>
        <p:nvSpPr>
          <p:cNvPr id="4" name="Slide Number Placeholder 3">
            <a:extLst>
              <a:ext uri="{FF2B5EF4-FFF2-40B4-BE49-F238E27FC236}">
                <a16:creationId xmlns:a16="http://schemas.microsoft.com/office/drawing/2014/main" id="{5D5BCF50-C14B-4026-BEF9-5879B8E0A8A6}"/>
              </a:ext>
            </a:extLst>
          </p:cNvPr>
          <p:cNvSpPr>
            <a:spLocks noGrp="1"/>
          </p:cNvSpPr>
          <p:nvPr>
            <p:ph type="sldNum" sz="quarter" idx="12"/>
          </p:nvPr>
        </p:nvSpPr>
        <p:spPr/>
        <p:txBody>
          <a:bodyPr/>
          <a:lstStyle/>
          <a:p>
            <a:fld id="{498AECB6-989C-443D-BA29-FB3DBF5C49AF}" type="slidenum">
              <a:rPr lang="en-US" smtClean="0"/>
              <a:t>12</a:t>
            </a:fld>
            <a:endParaRPr lang="en-US"/>
          </a:p>
        </p:txBody>
      </p:sp>
    </p:spTree>
    <p:extLst>
      <p:ext uri="{BB962C8B-B14F-4D97-AF65-F5344CB8AC3E}">
        <p14:creationId xmlns:p14="http://schemas.microsoft.com/office/powerpoint/2010/main" val="10772229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3F9E-7AC6-4B5D-A0EB-26D9568E87B2}"/>
              </a:ext>
            </a:extLst>
          </p:cNvPr>
          <p:cNvSpPr>
            <a:spLocks noGrp="1"/>
          </p:cNvSpPr>
          <p:nvPr>
            <p:ph type="title"/>
          </p:nvPr>
        </p:nvSpPr>
        <p:spPr/>
        <p:txBody>
          <a:bodyPr/>
          <a:lstStyle/>
          <a:p>
            <a:r>
              <a:rPr lang="en-US" b="1"/>
              <a:t>EA Family Shelters</a:t>
            </a:r>
          </a:p>
        </p:txBody>
      </p:sp>
      <p:sp>
        <p:nvSpPr>
          <p:cNvPr id="3" name="Content Placeholder 2">
            <a:extLst>
              <a:ext uri="{FF2B5EF4-FFF2-40B4-BE49-F238E27FC236}">
                <a16:creationId xmlns:a16="http://schemas.microsoft.com/office/drawing/2014/main" id="{4BCDAB2B-D4A4-4CDA-9CA4-888BA6F488A8}"/>
              </a:ext>
            </a:extLst>
          </p:cNvPr>
          <p:cNvSpPr>
            <a:spLocks noGrp="1"/>
          </p:cNvSpPr>
          <p:nvPr>
            <p:ph idx="1"/>
          </p:nvPr>
        </p:nvSpPr>
        <p:spPr>
          <a:xfrm>
            <a:off x="838200" y="1825625"/>
            <a:ext cx="10815084" cy="4351338"/>
          </a:xfrm>
        </p:spPr>
        <p:txBody>
          <a:bodyPr vert="horz" lIns="91440" tIns="45720" rIns="91440" bIns="45720" rtlCol="0" anchor="t">
            <a:normAutofit/>
          </a:bodyPr>
          <a:lstStyle/>
          <a:p>
            <a:r>
              <a:rPr lang="en-US" sz="2400"/>
              <a:t>Record a CE Quick Screen for </a:t>
            </a:r>
            <a:r>
              <a:rPr lang="en-US" sz="2400" b="1"/>
              <a:t>Head of Household </a:t>
            </a:r>
            <a:r>
              <a:rPr lang="en-US" sz="2400"/>
              <a:t>Clients only</a:t>
            </a:r>
          </a:p>
          <a:p>
            <a:r>
              <a:rPr lang="en-US" sz="2400"/>
              <a:t>Households with medium to high scores are referred to the CE project for a full CE Enrollment and Assessment, to be conducted by the referring organization with the client</a:t>
            </a:r>
            <a:endParaRPr lang="en-US" sz="2400">
              <a:ea typeface="Calibri"/>
              <a:cs typeface="Calibri"/>
            </a:endParaRPr>
          </a:p>
          <a:p>
            <a:r>
              <a:rPr lang="en-US" sz="2400"/>
              <a:t> In general, households that score less than 16 on the CE Quick Screen are not eligible to be referred to the CE project and the case manager must prioritize non-CE housing options. </a:t>
            </a:r>
            <a:endParaRPr lang="en-US" sz="2400">
              <a:ea typeface="Calibri"/>
              <a:cs typeface="Calibri"/>
            </a:endParaRPr>
          </a:p>
          <a:p>
            <a:pPr lvl="1"/>
            <a:r>
              <a:rPr lang="en-US" sz="2000"/>
              <a:t>*If a household is a youth household (</a:t>
            </a:r>
            <a:r>
              <a:rPr lang="en-US" sz="2000" err="1"/>
              <a:t>HoH</a:t>
            </a:r>
            <a:r>
              <a:rPr lang="en-US" sz="2000"/>
              <a:t> is ages 18-24) or only in need of start-up cost assistance, they will be automatically referred to CE regardless of their score.</a:t>
            </a:r>
            <a:endParaRPr lang="en-US" sz="2000">
              <a:ea typeface="Calibri"/>
              <a:cs typeface="Calibri"/>
            </a:endParaRPr>
          </a:p>
          <a:p>
            <a:endParaRPr lang="en-US" sz="2400"/>
          </a:p>
        </p:txBody>
      </p:sp>
      <p:sp>
        <p:nvSpPr>
          <p:cNvPr id="4" name="Slide Number Placeholder 3">
            <a:extLst>
              <a:ext uri="{FF2B5EF4-FFF2-40B4-BE49-F238E27FC236}">
                <a16:creationId xmlns:a16="http://schemas.microsoft.com/office/drawing/2014/main" id="{CF2AFD4C-F89D-4DD8-B365-4149E30B7E0E}"/>
              </a:ext>
            </a:extLst>
          </p:cNvPr>
          <p:cNvSpPr>
            <a:spLocks noGrp="1"/>
          </p:cNvSpPr>
          <p:nvPr>
            <p:ph type="sldNum" sz="quarter" idx="12"/>
          </p:nvPr>
        </p:nvSpPr>
        <p:spPr/>
        <p:txBody>
          <a:bodyPr/>
          <a:lstStyle/>
          <a:p>
            <a:fld id="{498AECB6-989C-443D-BA29-FB3DBF5C49AF}" type="slidenum">
              <a:rPr lang="en-US" smtClean="0"/>
              <a:t>13</a:t>
            </a:fld>
            <a:endParaRPr lang="en-US"/>
          </a:p>
        </p:txBody>
      </p:sp>
    </p:spTree>
    <p:extLst>
      <p:ext uri="{BB962C8B-B14F-4D97-AF65-F5344CB8AC3E}">
        <p14:creationId xmlns:p14="http://schemas.microsoft.com/office/powerpoint/2010/main" val="146659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30D8-FE55-FB00-0A33-7509055DBD95}"/>
              </a:ext>
            </a:extLst>
          </p:cNvPr>
          <p:cNvSpPr>
            <a:spLocks noGrp="1"/>
          </p:cNvSpPr>
          <p:nvPr>
            <p:ph type="title"/>
          </p:nvPr>
        </p:nvSpPr>
        <p:spPr/>
        <p:txBody>
          <a:bodyPr/>
          <a:lstStyle/>
          <a:p>
            <a:r>
              <a:rPr lang="en-US" b="1" i="0">
                <a:solidFill>
                  <a:srgbClr val="14558F"/>
                </a:solidFill>
                <a:effectLst/>
                <a:latin typeface="Calibri Light" panose="020F0302020204030204" pitchFamily="34" charset="0"/>
              </a:rPr>
              <a:t>EA Family Shelter Data</a:t>
            </a:r>
            <a:endParaRPr lang="en-US"/>
          </a:p>
        </p:txBody>
      </p:sp>
      <p:sp>
        <p:nvSpPr>
          <p:cNvPr id="4" name="Slide Number Placeholder 3">
            <a:extLst>
              <a:ext uri="{FF2B5EF4-FFF2-40B4-BE49-F238E27FC236}">
                <a16:creationId xmlns:a16="http://schemas.microsoft.com/office/drawing/2014/main" id="{9D1D937A-5545-5A44-E0BA-5B797E71DBE9}"/>
              </a:ext>
            </a:extLst>
          </p:cNvPr>
          <p:cNvSpPr>
            <a:spLocks noGrp="1"/>
          </p:cNvSpPr>
          <p:nvPr>
            <p:ph type="sldNum" sz="quarter" idx="12"/>
          </p:nvPr>
        </p:nvSpPr>
        <p:spPr/>
        <p:txBody>
          <a:bodyPr/>
          <a:lstStyle/>
          <a:p>
            <a:fld id="{498AECB6-989C-443D-BA29-FB3DBF5C49AF}" type="slidenum">
              <a:rPr lang="en-US" smtClean="0"/>
              <a:t>14</a:t>
            </a:fld>
            <a:endParaRPr lang="en-US"/>
          </a:p>
        </p:txBody>
      </p:sp>
      <p:sp>
        <p:nvSpPr>
          <p:cNvPr id="5" name="Content Placeholder 2">
            <a:extLst>
              <a:ext uri="{FF2B5EF4-FFF2-40B4-BE49-F238E27FC236}">
                <a16:creationId xmlns:a16="http://schemas.microsoft.com/office/drawing/2014/main" id="{50AB50EC-F096-E085-4E79-7492E6AE4328}"/>
              </a:ext>
            </a:extLst>
          </p:cNvPr>
          <p:cNvSpPr>
            <a:spLocks noGrp="1"/>
          </p:cNvSpPr>
          <p:nvPr>
            <p:ph idx="1"/>
          </p:nvPr>
        </p:nvSpPr>
        <p:spPr>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Only </a:t>
            </a:r>
            <a:r>
              <a:rPr lang="en-US" sz="2400" b="1"/>
              <a:t>EA households with an adult that has a disabling condition</a:t>
            </a:r>
            <a:r>
              <a:rPr lang="en-US" sz="2400"/>
              <a:t> should complete the CE process</a:t>
            </a:r>
            <a:endParaRPr lang="en-US" sz="2400">
              <a:ea typeface="Calibri"/>
              <a:cs typeface="Calibri"/>
            </a:endParaRPr>
          </a:p>
          <a:p>
            <a:r>
              <a:rPr lang="en-US" sz="2400"/>
              <a:t>EA ETO clients may have their Quick Screen completed in VESTA</a:t>
            </a:r>
            <a:endParaRPr lang="en-US" sz="2400">
              <a:ea typeface="Calibri"/>
              <a:cs typeface="Calibri"/>
            </a:endParaRPr>
          </a:p>
          <a:p>
            <a:r>
              <a:rPr lang="en-US" sz="2400">
                <a:cs typeface="Calibri"/>
              </a:rPr>
              <a:t>EA clients are all eligible for </a:t>
            </a:r>
            <a:r>
              <a:rPr lang="en-US" sz="2400" err="1">
                <a:cs typeface="Calibri"/>
              </a:rPr>
              <a:t>HomeBASE</a:t>
            </a:r>
            <a:r>
              <a:rPr lang="en-US" sz="2400">
                <a:cs typeface="Calibri"/>
              </a:rPr>
              <a:t>, a robust state-funded project that can provide ongoing rental assistance similar to a RRH project.</a:t>
            </a:r>
            <a:endParaRPr lang="en-US" sz="2400"/>
          </a:p>
          <a:p>
            <a:pPr lvl="1"/>
            <a:r>
              <a:rPr lang="en-US">
                <a:cs typeface="Calibri"/>
              </a:rPr>
              <a:t>EA clients will not be referred to CoC/ESG RRH projects; they should utilize </a:t>
            </a:r>
            <a:r>
              <a:rPr lang="en-US" err="1">
                <a:cs typeface="Calibri"/>
              </a:rPr>
              <a:t>HomeBASE</a:t>
            </a:r>
            <a:r>
              <a:rPr lang="en-US">
                <a:cs typeface="Calibri"/>
              </a:rPr>
              <a:t> as RRH instead</a:t>
            </a:r>
            <a:endParaRPr lang="en-US">
              <a:ea typeface="Calibri"/>
              <a:cs typeface="Calibri"/>
            </a:endParaRPr>
          </a:p>
          <a:p>
            <a:r>
              <a:rPr lang="en-US" sz="2400"/>
              <a:t>Clients that score 16 or higher will automatically be referred to CE</a:t>
            </a:r>
            <a:endParaRPr lang="en-US" sz="2400">
              <a:cs typeface="Calibri"/>
            </a:endParaRPr>
          </a:p>
          <a:p>
            <a:r>
              <a:rPr lang="en-US" sz="2400"/>
              <a:t>EA Family Shelter data will be imported to VESTA nightly</a:t>
            </a:r>
            <a:endParaRPr lang="en-US" sz="2400">
              <a:cs typeface="Calibri"/>
            </a:endParaRPr>
          </a:p>
          <a:p>
            <a:r>
              <a:rPr lang="en-US" sz="2400"/>
              <a:t>A CE pending intake will automatically be generated based on the responses collected in the CE Quick Screen</a:t>
            </a:r>
            <a:endParaRPr lang="en-US" sz="2400">
              <a:ea typeface="Calibri"/>
              <a:cs typeface="Calibri"/>
            </a:endParaRPr>
          </a:p>
          <a:p>
            <a:pPr marL="0" indent="0">
              <a:buNone/>
            </a:pPr>
            <a:endParaRPr lang="en-US" sz="1800">
              <a:latin typeface="Segoe UI"/>
              <a:cs typeface="Segoe UI"/>
            </a:endParaRPr>
          </a:p>
          <a:p>
            <a:endParaRPr lang="en-US" sz="2400"/>
          </a:p>
          <a:p>
            <a:endParaRPr lang="en-US" sz="2400">
              <a:cs typeface="Calibri"/>
            </a:endParaRPr>
          </a:p>
          <a:p>
            <a:endParaRPr lang="en-US" sz="2400">
              <a:cs typeface="Calibri"/>
            </a:endParaRPr>
          </a:p>
        </p:txBody>
      </p:sp>
    </p:spTree>
    <p:extLst>
      <p:ext uri="{BB962C8B-B14F-4D97-AF65-F5344CB8AC3E}">
        <p14:creationId xmlns:p14="http://schemas.microsoft.com/office/powerpoint/2010/main" val="51222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02AA-1FBA-4305-ACBD-3A76D7537E69}"/>
              </a:ext>
            </a:extLst>
          </p:cNvPr>
          <p:cNvSpPr>
            <a:spLocks noGrp="1"/>
          </p:cNvSpPr>
          <p:nvPr>
            <p:ph type="title"/>
          </p:nvPr>
        </p:nvSpPr>
        <p:spPr/>
        <p:txBody>
          <a:bodyPr/>
          <a:lstStyle/>
          <a:p>
            <a:r>
              <a:rPr lang="en-US" b="1"/>
              <a:t>EA VESTA CE users</a:t>
            </a:r>
          </a:p>
        </p:txBody>
      </p:sp>
      <p:sp>
        <p:nvSpPr>
          <p:cNvPr id="3" name="Content Placeholder 2">
            <a:extLst>
              <a:ext uri="{FF2B5EF4-FFF2-40B4-BE49-F238E27FC236}">
                <a16:creationId xmlns:a16="http://schemas.microsoft.com/office/drawing/2014/main" id="{6ED4E05A-4830-4214-884B-4D3A4206D3A9}"/>
              </a:ext>
            </a:extLst>
          </p:cNvPr>
          <p:cNvSpPr>
            <a:spLocks noGrp="1"/>
          </p:cNvSpPr>
          <p:nvPr>
            <p:ph idx="1"/>
          </p:nvPr>
        </p:nvSpPr>
        <p:spPr/>
        <p:txBody>
          <a:bodyPr vert="horz" lIns="91440" tIns="45720" rIns="91440" bIns="45720" rtlCol="0" anchor="t">
            <a:normAutofit/>
          </a:bodyPr>
          <a:lstStyle/>
          <a:p>
            <a:r>
              <a:rPr lang="en-US"/>
              <a:t>Providers will have a limited number of users that will have access to VESTA and the CE project</a:t>
            </a:r>
          </a:p>
          <a:p>
            <a:r>
              <a:rPr lang="en-US"/>
              <a:t>These users will work with households fill out the CE Quick Screen, and if household is deemed eligible will also complete the CE Enrollment and CE Assessment with them</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7320E854-7628-4863-9F38-B0126B09D99F}"/>
              </a:ext>
            </a:extLst>
          </p:cNvPr>
          <p:cNvSpPr>
            <a:spLocks noGrp="1"/>
          </p:cNvSpPr>
          <p:nvPr>
            <p:ph type="sldNum" sz="quarter" idx="12"/>
          </p:nvPr>
        </p:nvSpPr>
        <p:spPr/>
        <p:txBody>
          <a:bodyPr/>
          <a:lstStyle/>
          <a:p>
            <a:fld id="{498AECB6-989C-443D-BA29-FB3DBF5C49AF}" type="slidenum">
              <a:rPr lang="en-US" smtClean="0"/>
              <a:t>15</a:t>
            </a:fld>
            <a:endParaRPr lang="en-US"/>
          </a:p>
        </p:txBody>
      </p:sp>
    </p:spTree>
    <p:extLst>
      <p:ext uri="{BB962C8B-B14F-4D97-AF65-F5344CB8AC3E}">
        <p14:creationId xmlns:p14="http://schemas.microsoft.com/office/powerpoint/2010/main" val="414940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7A79-CA91-4596-ADAF-D3D2C000B3E4}"/>
              </a:ext>
            </a:extLst>
          </p:cNvPr>
          <p:cNvSpPr>
            <a:spLocks noGrp="1"/>
          </p:cNvSpPr>
          <p:nvPr>
            <p:ph type="title"/>
          </p:nvPr>
        </p:nvSpPr>
        <p:spPr/>
        <p:txBody>
          <a:bodyPr/>
          <a:lstStyle/>
          <a:p>
            <a:r>
              <a:rPr lang="en-US" b="1"/>
              <a:t>CE Client list by user role</a:t>
            </a:r>
          </a:p>
        </p:txBody>
      </p:sp>
      <p:sp>
        <p:nvSpPr>
          <p:cNvPr id="3" name="Content Placeholder 2">
            <a:extLst>
              <a:ext uri="{FF2B5EF4-FFF2-40B4-BE49-F238E27FC236}">
                <a16:creationId xmlns:a16="http://schemas.microsoft.com/office/drawing/2014/main" id="{1FE0F90A-2BA7-4EA1-A223-0F394E2A44EC}"/>
              </a:ext>
            </a:extLst>
          </p:cNvPr>
          <p:cNvSpPr>
            <a:spLocks noGrp="1"/>
          </p:cNvSpPr>
          <p:nvPr>
            <p:ph idx="1"/>
          </p:nvPr>
        </p:nvSpPr>
        <p:spPr>
          <a:xfrm>
            <a:off x="838200" y="1825625"/>
            <a:ext cx="10097779" cy="4351338"/>
          </a:xfrm>
        </p:spPr>
        <p:txBody>
          <a:bodyPr vert="horz" lIns="91440" tIns="45720" rIns="91440" bIns="45720" rtlCol="0" anchor="t">
            <a:normAutofit/>
          </a:bodyPr>
          <a:lstStyle/>
          <a:p>
            <a:r>
              <a:rPr lang="en-US"/>
              <a:t>Active clients</a:t>
            </a:r>
            <a:endParaRPr lang="en-US">
              <a:ea typeface="Calibri"/>
              <a:cs typeface="Calibri"/>
            </a:endParaRPr>
          </a:p>
          <a:p>
            <a:r>
              <a:rPr lang="en-US"/>
              <a:t> Supervisors* see the entire list of all active households in the CE project. This is a small group of people who help the system run, like the regional Navigators.</a:t>
            </a:r>
            <a:endParaRPr lang="en-US">
              <a:ea typeface="Calibri"/>
              <a:cs typeface="Calibri"/>
            </a:endParaRPr>
          </a:p>
          <a:p>
            <a:r>
              <a:rPr lang="en-US"/>
              <a:t>Regular users only see clients who have been served by other projects to which the user has access</a:t>
            </a:r>
            <a:endParaRPr lang="en-US">
              <a:ea typeface="Calibri"/>
              <a:cs typeface="Calibri"/>
            </a:endParaRPr>
          </a:p>
          <a:p>
            <a:endParaRPr lang="en-US"/>
          </a:p>
          <a:p>
            <a:pPr marL="0" indent="0">
              <a:buNone/>
            </a:pPr>
            <a:r>
              <a:rPr lang="en-US" sz="2000"/>
              <a:t>*Youth Navigators get limited access to CE to only see YHDP clients and clients from other projects they have access to</a:t>
            </a:r>
            <a:endParaRPr lang="en-US" sz="2000">
              <a:ea typeface="Calibri"/>
              <a:cs typeface="Calibri"/>
            </a:endParaRPr>
          </a:p>
        </p:txBody>
      </p:sp>
      <p:sp>
        <p:nvSpPr>
          <p:cNvPr id="4" name="Slide Number Placeholder 3">
            <a:extLst>
              <a:ext uri="{FF2B5EF4-FFF2-40B4-BE49-F238E27FC236}">
                <a16:creationId xmlns:a16="http://schemas.microsoft.com/office/drawing/2014/main" id="{53E70010-553E-4D2C-8FC6-CC2E8DEA7775}"/>
              </a:ext>
            </a:extLst>
          </p:cNvPr>
          <p:cNvSpPr>
            <a:spLocks noGrp="1"/>
          </p:cNvSpPr>
          <p:nvPr>
            <p:ph type="sldNum" sz="quarter" idx="12"/>
          </p:nvPr>
        </p:nvSpPr>
        <p:spPr/>
        <p:txBody>
          <a:bodyPr/>
          <a:lstStyle/>
          <a:p>
            <a:fld id="{498AECB6-989C-443D-BA29-FB3DBF5C49AF}" type="slidenum">
              <a:rPr lang="en-US" smtClean="0"/>
              <a:t>16</a:t>
            </a:fld>
            <a:endParaRPr lang="en-US"/>
          </a:p>
        </p:txBody>
      </p:sp>
    </p:spTree>
    <p:extLst>
      <p:ext uri="{BB962C8B-B14F-4D97-AF65-F5344CB8AC3E}">
        <p14:creationId xmlns:p14="http://schemas.microsoft.com/office/powerpoint/2010/main" val="249382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06E0-48C1-BC39-1DA8-8FC39E57C6BE}"/>
              </a:ext>
            </a:extLst>
          </p:cNvPr>
          <p:cNvSpPr>
            <a:spLocks noGrp="1"/>
          </p:cNvSpPr>
          <p:nvPr>
            <p:ph type="title"/>
          </p:nvPr>
        </p:nvSpPr>
        <p:spPr/>
        <p:txBody>
          <a:bodyPr/>
          <a:lstStyle/>
          <a:p>
            <a:r>
              <a:rPr lang="en-US" b="1"/>
              <a:t>Regional CE Housing Navigators</a:t>
            </a:r>
            <a:endParaRPr lang="en-US"/>
          </a:p>
        </p:txBody>
      </p:sp>
      <p:sp>
        <p:nvSpPr>
          <p:cNvPr id="3" name="Content Placeholder 2">
            <a:extLst>
              <a:ext uri="{FF2B5EF4-FFF2-40B4-BE49-F238E27FC236}">
                <a16:creationId xmlns:a16="http://schemas.microsoft.com/office/drawing/2014/main" id="{8B8D622D-3631-08B2-5E5A-89973EE39E8A}"/>
              </a:ext>
            </a:extLst>
          </p:cNvPr>
          <p:cNvSpPr>
            <a:spLocks noGrp="1"/>
          </p:cNvSpPr>
          <p:nvPr>
            <p:ph idx="1"/>
          </p:nvPr>
        </p:nvSpPr>
        <p:spPr>
          <a:xfrm>
            <a:off x="930667" y="1589318"/>
            <a:ext cx="10515600" cy="4575175"/>
          </a:xfrm>
        </p:spPr>
        <p:txBody>
          <a:bodyPr vert="horz" lIns="91440" tIns="45720" rIns="91440" bIns="45720" rtlCol="0" anchor="t">
            <a:normAutofit/>
          </a:bodyPr>
          <a:lstStyle/>
          <a:p>
            <a:r>
              <a:rPr lang="en-US"/>
              <a:t>Each of the four BoS CoC regions has an agency that is a subrecipient of the CoC’s Coordinated Entry grant</a:t>
            </a:r>
          </a:p>
          <a:p>
            <a:r>
              <a:rPr lang="en-US"/>
              <a:t>As a CE subrecipient, these agencies oversee facilitating the CE system in their region </a:t>
            </a:r>
            <a:endParaRPr lang="en-US">
              <a:ea typeface="Calibri"/>
              <a:cs typeface="Calibri"/>
            </a:endParaRPr>
          </a:p>
          <a:p>
            <a:r>
              <a:rPr lang="en-US"/>
              <a:t>Regional Navigator makes referrals to project vacancies, as well as support providers in their region with general CE matters</a:t>
            </a:r>
            <a:endParaRPr lang="en-US">
              <a:ea typeface="Calibri"/>
              <a:cs typeface="Calibri"/>
            </a:endParaRPr>
          </a:p>
          <a:p>
            <a:r>
              <a:rPr lang="en-US"/>
              <a:t>When screening households for vacancies, Regional Navigators will contact households to confirm eligibility &amp; collect eligibility documentation before sending a referral to a housing provider* </a:t>
            </a:r>
            <a:endParaRPr lang="en-US">
              <a:ea typeface="Calibri"/>
              <a:cs typeface="Calibri"/>
            </a:endParaRPr>
          </a:p>
          <a:p>
            <a:pPr marL="457200" lvl="1" indent="0">
              <a:buNone/>
            </a:pPr>
            <a:r>
              <a:rPr lang="en-US" sz="1800"/>
              <a:t>*(Note: This documentation review is preliminary, and housing providers must do the ultimate check to confirm documentation is adequate before enrolling a household).</a:t>
            </a:r>
          </a:p>
        </p:txBody>
      </p:sp>
      <p:sp>
        <p:nvSpPr>
          <p:cNvPr id="4" name="Slide Number Placeholder 3">
            <a:extLst>
              <a:ext uri="{FF2B5EF4-FFF2-40B4-BE49-F238E27FC236}">
                <a16:creationId xmlns:a16="http://schemas.microsoft.com/office/drawing/2014/main" id="{1BF59CB9-28D9-1882-1873-4D3FCF29DEFF}"/>
              </a:ext>
            </a:extLst>
          </p:cNvPr>
          <p:cNvSpPr>
            <a:spLocks noGrp="1"/>
          </p:cNvSpPr>
          <p:nvPr>
            <p:ph type="sldNum" sz="quarter" idx="12"/>
          </p:nvPr>
        </p:nvSpPr>
        <p:spPr/>
        <p:txBody>
          <a:bodyPr/>
          <a:lstStyle/>
          <a:p>
            <a:fld id="{498AECB6-989C-443D-BA29-FB3DBF5C49AF}" type="slidenum">
              <a:rPr lang="en-US" smtClean="0"/>
              <a:t>17</a:t>
            </a:fld>
            <a:endParaRPr lang="en-US"/>
          </a:p>
        </p:txBody>
      </p:sp>
    </p:spTree>
    <p:extLst>
      <p:ext uri="{BB962C8B-B14F-4D97-AF65-F5344CB8AC3E}">
        <p14:creationId xmlns:p14="http://schemas.microsoft.com/office/powerpoint/2010/main" val="331735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4E2C-8784-419F-843A-21D224F28AEC}"/>
              </a:ext>
            </a:extLst>
          </p:cNvPr>
          <p:cNvSpPr>
            <a:spLocks noGrp="1"/>
          </p:cNvSpPr>
          <p:nvPr>
            <p:ph type="title"/>
          </p:nvPr>
        </p:nvSpPr>
        <p:spPr/>
        <p:txBody>
          <a:bodyPr/>
          <a:lstStyle/>
          <a:p>
            <a:r>
              <a:rPr lang="en-US" b="1"/>
              <a:t>Regional CE Housing Navigators (cont.)</a:t>
            </a:r>
          </a:p>
        </p:txBody>
      </p:sp>
      <p:sp>
        <p:nvSpPr>
          <p:cNvPr id="3" name="Content Placeholder 2">
            <a:extLst>
              <a:ext uri="{FF2B5EF4-FFF2-40B4-BE49-F238E27FC236}">
                <a16:creationId xmlns:a16="http://schemas.microsoft.com/office/drawing/2014/main" id="{436638AD-2349-4ABD-8A74-C80197624001}"/>
              </a:ext>
            </a:extLst>
          </p:cNvPr>
          <p:cNvSpPr>
            <a:spLocks noGrp="1"/>
          </p:cNvSpPr>
          <p:nvPr>
            <p:ph idx="1"/>
          </p:nvPr>
        </p:nvSpPr>
        <p:spPr/>
        <p:txBody>
          <a:bodyPr vert="horz" lIns="91440" tIns="45720" rIns="91440" bIns="45720" rtlCol="0" anchor="t">
            <a:normAutofit/>
          </a:bodyPr>
          <a:lstStyle/>
          <a:p>
            <a:r>
              <a:rPr lang="en-US"/>
              <a:t>In certain circumstances, the CE Regional Navigator will be directly responsible for administering the Quick Screen, Enrollment, and Assessment with clients (households that are not connected to an ES or SO project in the BoS)</a:t>
            </a:r>
            <a:endParaRPr lang="en-US">
              <a:ea typeface="Calibri"/>
              <a:cs typeface="Calibri"/>
            </a:endParaRPr>
          </a:p>
          <a:p>
            <a:r>
              <a:rPr lang="en-US"/>
              <a:t>Monitor their Region for newly referred applicants who do not have a full CE Assessment completed and engage with the referring agency to ensure it is completed in a timely manner</a:t>
            </a:r>
          </a:p>
        </p:txBody>
      </p:sp>
      <p:sp>
        <p:nvSpPr>
          <p:cNvPr id="4" name="Slide Number Placeholder 3">
            <a:extLst>
              <a:ext uri="{FF2B5EF4-FFF2-40B4-BE49-F238E27FC236}">
                <a16:creationId xmlns:a16="http://schemas.microsoft.com/office/drawing/2014/main" id="{054F7F68-C5E9-47D0-B482-DFB673DCE95D}"/>
              </a:ext>
            </a:extLst>
          </p:cNvPr>
          <p:cNvSpPr>
            <a:spLocks noGrp="1"/>
          </p:cNvSpPr>
          <p:nvPr>
            <p:ph type="sldNum" sz="quarter" idx="12"/>
          </p:nvPr>
        </p:nvSpPr>
        <p:spPr/>
        <p:txBody>
          <a:bodyPr/>
          <a:lstStyle/>
          <a:p>
            <a:fld id="{498AECB6-989C-443D-BA29-FB3DBF5C49AF}" type="slidenum">
              <a:rPr lang="en-US" smtClean="0"/>
              <a:t>18</a:t>
            </a:fld>
            <a:endParaRPr lang="en-US"/>
          </a:p>
        </p:txBody>
      </p:sp>
    </p:spTree>
    <p:extLst>
      <p:ext uri="{BB962C8B-B14F-4D97-AF65-F5344CB8AC3E}">
        <p14:creationId xmlns:p14="http://schemas.microsoft.com/office/powerpoint/2010/main" val="1001925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73D9-B3B0-4126-BAF5-4D8836567B21}"/>
              </a:ext>
            </a:extLst>
          </p:cNvPr>
          <p:cNvSpPr>
            <a:spLocks noGrp="1"/>
          </p:cNvSpPr>
          <p:nvPr>
            <p:ph type="title"/>
          </p:nvPr>
        </p:nvSpPr>
        <p:spPr>
          <a:xfrm>
            <a:off x="838200" y="365125"/>
            <a:ext cx="10515600" cy="1039971"/>
          </a:xfrm>
        </p:spPr>
        <p:txBody>
          <a:bodyPr/>
          <a:lstStyle/>
          <a:p>
            <a:r>
              <a:rPr lang="en-US" b="1"/>
              <a:t>Quick Screen – step one  </a:t>
            </a:r>
          </a:p>
        </p:txBody>
      </p:sp>
      <p:sp>
        <p:nvSpPr>
          <p:cNvPr id="4" name="Slide Number Placeholder 3">
            <a:extLst>
              <a:ext uri="{FF2B5EF4-FFF2-40B4-BE49-F238E27FC236}">
                <a16:creationId xmlns:a16="http://schemas.microsoft.com/office/drawing/2014/main" id="{20B6F5CE-6C94-4D69-9426-65B870B81AEE}"/>
              </a:ext>
            </a:extLst>
          </p:cNvPr>
          <p:cNvSpPr>
            <a:spLocks noGrp="1"/>
          </p:cNvSpPr>
          <p:nvPr>
            <p:ph type="sldNum" sz="quarter" idx="12"/>
          </p:nvPr>
        </p:nvSpPr>
        <p:spPr/>
        <p:txBody>
          <a:bodyPr/>
          <a:lstStyle/>
          <a:p>
            <a:fld id="{498AECB6-989C-443D-BA29-FB3DBF5C49AF}" type="slidenum">
              <a:rPr lang="en-US" smtClean="0"/>
              <a:t>19</a:t>
            </a:fld>
            <a:endParaRPr lang="en-US"/>
          </a:p>
        </p:txBody>
      </p:sp>
      <p:sp>
        <p:nvSpPr>
          <p:cNvPr id="6" name="Content Placeholder 5">
            <a:extLst>
              <a:ext uri="{FF2B5EF4-FFF2-40B4-BE49-F238E27FC236}">
                <a16:creationId xmlns:a16="http://schemas.microsoft.com/office/drawing/2014/main" id="{AF542AE3-DC6F-4010-A1A8-855703CD887C}"/>
              </a:ext>
            </a:extLst>
          </p:cNvPr>
          <p:cNvSpPr>
            <a:spLocks noGrp="1"/>
          </p:cNvSpPr>
          <p:nvPr>
            <p:ph idx="1"/>
          </p:nvPr>
        </p:nvSpPr>
        <p:spPr>
          <a:xfrm>
            <a:off x="1019094" y="1550062"/>
            <a:ext cx="9916885" cy="4428549"/>
          </a:xfrm>
        </p:spPr>
        <p:txBody>
          <a:bodyPr vert="horz" lIns="91440" tIns="45720" rIns="91440" bIns="45720" rtlCol="0" anchor="t">
            <a:normAutofit lnSpcReduction="10000"/>
          </a:bodyPr>
          <a:lstStyle/>
          <a:p>
            <a:r>
              <a:rPr lang="en-US"/>
              <a:t>The Quick Screen’s purpose is to keep the CE registry at a reasonable level </a:t>
            </a:r>
          </a:p>
          <a:p>
            <a:r>
              <a:rPr lang="en-US"/>
              <a:t>The score will determine if the client will be sent to the CE project</a:t>
            </a:r>
            <a:endParaRPr lang="en-US">
              <a:ea typeface="Calibri"/>
              <a:cs typeface="Calibri"/>
            </a:endParaRPr>
          </a:p>
          <a:p>
            <a:r>
              <a:rPr lang="en-US"/>
              <a:t>Clients sleeping in a place not meant for human habitation will be sent to the CE project with the highest possible QS score of 46</a:t>
            </a:r>
            <a:endParaRPr lang="en-US">
              <a:ea typeface="Calibri"/>
              <a:cs typeface="Calibri"/>
            </a:endParaRPr>
          </a:p>
          <a:p>
            <a:r>
              <a:rPr lang="en-US"/>
              <a:t>Case Managers should update Quick Screen record if answers change, especially about start-up costs</a:t>
            </a:r>
            <a:endParaRPr lang="en-US">
              <a:ea typeface="Calibri"/>
              <a:cs typeface="Calibri"/>
            </a:endParaRPr>
          </a:p>
          <a:p>
            <a:r>
              <a:rPr lang="en-US"/>
              <a:t>Clients who are only in need of start-up costs and have a unit identified will be automatically referred to CE but only referred to opportunities that cover start-up costs only</a:t>
            </a:r>
            <a:endParaRPr lang="en-US">
              <a:ea typeface="Calibri"/>
              <a:cs typeface="Calibri"/>
            </a:endParaRPr>
          </a:p>
        </p:txBody>
      </p:sp>
    </p:spTree>
    <p:extLst>
      <p:ext uri="{BB962C8B-B14F-4D97-AF65-F5344CB8AC3E}">
        <p14:creationId xmlns:p14="http://schemas.microsoft.com/office/powerpoint/2010/main" val="279335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2902-AD25-4622-A9FF-A9A4FFEF90C2}"/>
              </a:ext>
            </a:extLst>
          </p:cNvPr>
          <p:cNvSpPr>
            <a:spLocks noGrp="1"/>
          </p:cNvSpPr>
          <p:nvPr>
            <p:ph type="title"/>
          </p:nvPr>
        </p:nvSpPr>
        <p:spPr/>
        <p:txBody>
          <a:bodyPr/>
          <a:lstStyle/>
          <a:p>
            <a:r>
              <a:rPr lang="en-US" b="1"/>
              <a:t>Housekeeping </a:t>
            </a:r>
          </a:p>
        </p:txBody>
      </p:sp>
      <p:sp>
        <p:nvSpPr>
          <p:cNvPr id="3" name="Content Placeholder 2">
            <a:extLst>
              <a:ext uri="{FF2B5EF4-FFF2-40B4-BE49-F238E27FC236}">
                <a16:creationId xmlns:a16="http://schemas.microsoft.com/office/drawing/2014/main" id="{43D8B206-583E-49AC-9C8A-FC11CB3F0278}"/>
              </a:ext>
            </a:extLst>
          </p:cNvPr>
          <p:cNvSpPr>
            <a:spLocks noGrp="1"/>
          </p:cNvSpPr>
          <p:nvPr>
            <p:ph idx="1"/>
          </p:nvPr>
        </p:nvSpPr>
        <p:spPr>
          <a:xfrm>
            <a:off x="1666874" y="1690688"/>
            <a:ext cx="9941651" cy="4206240"/>
          </a:xfrm>
        </p:spPr>
        <p:txBody>
          <a:bodyPr vert="horz" lIns="91440" tIns="45720" rIns="91440" bIns="45720" rtlCol="0" anchor="t">
            <a:normAutofit fontScale="85000" lnSpcReduction="10000"/>
          </a:bodyPr>
          <a:lstStyle/>
          <a:p>
            <a:pPr marL="0" indent="0">
              <a:buNone/>
            </a:pPr>
            <a:r>
              <a:rPr lang="en-US" b="1"/>
              <a:t>Logistics</a:t>
            </a:r>
          </a:p>
          <a:p>
            <a:pPr marL="228600" lvl="1" indent="0">
              <a:lnSpc>
                <a:spcPct val="120000"/>
              </a:lnSpc>
              <a:buNone/>
            </a:pPr>
            <a:r>
              <a:rPr lang="en-US" sz="2200"/>
              <a:t>	• 2-hour training session, approximately</a:t>
            </a:r>
          </a:p>
          <a:p>
            <a:pPr marL="228600" lvl="1" indent="0">
              <a:lnSpc>
                <a:spcPct val="120000"/>
              </a:lnSpc>
              <a:buNone/>
            </a:pPr>
            <a:r>
              <a:rPr lang="en-US" sz="2200"/>
              <a:t>	• Please stay muted, unless you would like to ask a question </a:t>
            </a:r>
          </a:p>
          <a:p>
            <a:pPr marL="228600" lvl="1" indent="0">
              <a:lnSpc>
                <a:spcPct val="120000"/>
              </a:lnSpc>
              <a:buNone/>
            </a:pPr>
            <a:r>
              <a:rPr lang="en-US" sz="2200"/>
              <a:t>	• Your undivided attention is required:</a:t>
            </a:r>
          </a:p>
          <a:p>
            <a:pPr marL="1485900" lvl="3" indent="-342900">
              <a:lnSpc>
                <a:spcPct val="120000"/>
              </a:lnSpc>
            </a:pPr>
            <a:r>
              <a:rPr lang="en-US" sz="1600"/>
              <a:t>Close email and other programs for the best quality</a:t>
            </a:r>
          </a:p>
          <a:p>
            <a:pPr marL="1485900" lvl="3" indent="-342900">
              <a:lnSpc>
                <a:spcPct val="120000"/>
              </a:lnSpc>
            </a:pPr>
            <a:r>
              <a:rPr lang="en-US" sz="1600"/>
              <a:t>Silence your phone, do not answer text messages</a:t>
            </a:r>
            <a:endParaRPr lang="en-US" sz="1600">
              <a:cs typeface="Calibri" panose="020F0502020204030204"/>
            </a:endParaRPr>
          </a:p>
          <a:p>
            <a:pPr marL="1485900" lvl="3" indent="-342900">
              <a:lnSpc>
                <a:spcPct val="120000"/>
              </a:lnSpc>
            </a:pPr>
            <a:r>
              <a:rPr lang="en-US" sz="1600">
                <a:cs typeface="Calibri" panose="020F0502020204030204"/>
              </a:rPr>
              <a:t>Shut the office door</a:t>
            </a:r>
            <a:endParaRPr lang="en-US" sz="1600"/>
          </a:p>
          <a:p>
            <a:pPr marL="1485900" lvl="3" indent="-342900">
              <a:lnSpc>
                <a:spcPct val="120000"/>
              </a:lnSpc>
            </a:pPr>
            <a:r>
              <a:rPr lang="en-US" sz="1600">
                <a:cs typeface="Calibri"/>
              </a:rPr>
              <a:t>Inform your staff you are not available during this time</a:t>
            </a:r>
            <a:endParaRPr lang="en-US" sz="1600"/>
          </a:p>
          <a:p>
            <a:pPr marL="0" indent="0">
              <a:buNone/>
            </a:pPr>
            <a:r>
              <a:rPr lang="en-US" sz="2400" b="1"/>
              <a:t>Asking questions</a:t>
            </a:r>
          </a:p>
          <a:p>
            <a:pPr marL="0" indent="0">
              <a:buNone/>
            </a:pPr>
            <a:r>
              <a:rPr lang="en-US" sz="2400"/>
              <a:t>	• This training session is for you, so ask questions at anytime, or type your questions </a:t>
            </a:r>
          </a:p>
          <a:p>
            <a:pPr marL="0" indent="0">
              <a:buNone/>
            </a:pPr>
            <a:r>
              <a:rPr lang="en-US" sz="2400"/>
              <a:t>	• If you ask questions that are not answered, they will be answered after we 	   	   review them with our HMIS team, vendor, or The Partnership Center</a:t>
            </a:r>
            <a:endParaRPr lang="en-US" sz="2200"/>
          </a:p>
        </p:txBody>
      </p:sp>
      <p:sp>
        <p:nvSpPr>
          <p:cNvPr id="4" name="Slide Number Placeholder 3">
            <a:extLst>
              <a:ext uri="{FF2B5EF4-FFF2-40B4-BE49-F238E27FC236}">
                <a16:creationId xmlns:a16="http://schemas.microsoft.com/office/drawing/2014/main" id="{5D5BCF50-C14B-4026-BEF9-5879B8E0A8A6}"/>
              </a:ext>
            </a:extLst>
          </p:cNvPr>
          <p:cNvSpPr>
            <a:spLocks noGrp="1"/>
          </p:cNvSpPr>
          <p:nvPr>
            <p:ph type="sldNum" sz="quarter" idx="12"/>
          </p:nvPr>
        </p:nvSpPr>
        <p:spPr/>
        <p:txBody>
          <a:bodyPr/>
          <a:lstStyle/>
          <a:p>
            <a:fld id="{498AECB6-989C-443D-BA29-FB3DBF5C49AF}" type="slidenum">
              <a:rPr lang="en-US" smtClean="0"/>
              <a:t>2</a:t>
            </a:fld>
            <a:endParaRPr lang="en-US"/>
          </a:p>
        </p:txBody>
      </p:sp>
    </p:spTree>
    <p:extLst>
      <p:ext uri="{BB962C8B-B14F-4D97-AF65-F5344CB8AC3E}">
        <p14:creationId xmlns:p14="http://schemas.microsoft.com/office/powerpoint/2010/main" val="3336037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9E1A-536C-8AFD-1790-42DA31817B4F}"/>
              </a:ext>
            </a:extLst>
          </p:cNvPr>
          <p:cNvSpPr>
            <a:spLocks noGrp="1"/>
          </p:cNvSpPr>
          <p:nvPr>
            <p:ph type="title"/>
          </p:nvPr>
        </p:nvSpPr>
        <p:spPr/>
        <p:txBody>
          <a:bodyPr/>
          <a:lstStyle/>
          <a:p>
            <a:r>
              <a:rPr lang="en-US"/>
              <a:t>Prior Living situation – Very Important!</a:t>
            </a:r>
          </a:p>
        </p:txBody>
      </p:sp>
      <p:sp>
        <p:nvSpPr>
          <p:cNvPr id="3" name="Content Placeholder 2">
            <a:extLst>
              <a:ext uri="{FF2B5EF4-FFF2-40B4-BE49-F238E27FC236}">
                <a16:creationId xmlns:a16="http://schemas.microsoft.com/office/drawing/2014/main" id="{4CB29BCA-D9E8-AEA5-5BFA-9D99B41D7D34}"/>
              </a:ext>
            </a:extLst>
          </p:cNvPr>
          <p:cNvSpPr>
            <a:spLocks noGrp="1"/>
          </p:cNvSpPr>
          <p:nvPr>
            <p:ph idx="1"/>
          </p:nvPr>
        </p:nvSpPr>
        <p:spPr>
          <a:xfrm>
            <a:off x="838200" y="1825625"/>
            <a:ext cx="10515600" cy="2389023"/>
          </a:xfrm>
        </p:spPr>
        <p:txBody>
          <a:bodyPr vert="horz" lIns="91440" tIns="45720" rIns="91440" bIns="45720" rtlCol="0" anchor="t">
            <a:normAutofit/>
          </a:bodyPr>
          <a:lstStyle/>
          <a:p>
            <a:r>
              <a:rPr lang="en-US"/>
              <a:t>A household entered into a Street Outreach project or Emergency Shelter that was not homeless the night before, </a:t>
            </a:r>
            <a:r>
              <a:rPr lang="en-US" b="1"/>
              <a:t>their CE intake should not be completed until the next day</a:t>
            </a:r>
            <a:endParaRPr lang="en-US"/>
          </a:p>
        </p:txBody>
      </p:sp>
      <p:sp>
        <p:nvSpPr>
          <p:cNvPr id="4" name="Slide Number Placeholder 3">
            <a:extLst>
              <a:ext uri="{FF2B5EF4-FFF2-40B4-BE49-F238E27FC236}">
                <a16:creationId xmlns:a16="http://schemas.microsoft.com/office/drawing/2014/main" id="{48B6E597-E613-0201-731C-EDECC94FE37E}"/>
              </a:ext>
            </a:extLst>
          </p:cNvPr>
          <p:cNvSpPr>
            <a:spLocks noGrp="1"/>
          </p:cNvSpPr>
          <p:nvPr>
            <p:ph type="sldNum" sz="quarter" idx="12"/>
          </p:nvPr>
        </p:nvSpPr>
        <p:spPr/>
        <p:txBody>
          <a:bodyPr/>
          <a:lstStyle/>
          <a:p>
            <a:fld id="{498AECB6-989C-443D-BA29-FB3DBF5C49AF}" type="slidenum">
              <a:rPr lang="en-US" smtClean="0"/>
              <a:t>20</a:t>
            </a:fld>
            <a:endParaRPr lang="en-US"/>
          </a:p>
        </p:txBody>
      </p:sp>
    </p:spTree>
    <p:extLst>
      <p:ext uri="{BB962C8B-B14F-4D97-AF65-F5344CB8AC3E}">
        <p14:creationId xmlns:p14="http://schemas.microsoft.com/office/powerpoint/2010/main" val="80320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C508-6DCC-A4D4-C0DB-33AC5F821432}"/>
              </a:ext>
            </a:extLst>
          </p:cNvPr>
          <p:cNvSpPr>
            <a:spLocks noGrp="1"/>
          </p:cNvSpPr>
          <p:nvPr>
            <p:ph type="title"/>
          </p:nvPr>
        </p:nvSpPr>
        <p:spPr/>
        <p:txBody>
          <a:bodyPr/>
          <a:lstStyle/>
          <a:p>
            <a:r>
              <a:rPr lang="en-US"/>
              <a:t>Prior Living situation</a:t>
            </a:r>
            <a:br>
              <a:rPr lang="en-US"/>
            </a:br>
            <a:endParaRPr lang="en-US"/>
          </a:p>
        </p:txBody>
      </p:sp>
      <p:sp>
        <p:nvSpPr>
          <p:cNvPr id="3" name="Content Placeholder 2">
            <a:extLst>
              <a:ext uri="{FF2B5EF4-FFF2-40B4-BE49-F238E27FC236}">
                <a16:creationId xmlns:a16="http://schemas.microsoft.com/office/drawing/2014/main" id="{FDAC3B94-10E0-9E28-981D-3F5BE1A43A47}"/>
              </a:ext>
            </a:extLst>
          </p:cNvPr>
          <p:cNvSpPr>
            <a:spLocks noGrp="1"/>
          </p:cNvSpPr>
          <p:nvPr>
            <p:ph idx="1"/>
          </p:nvPr>
        </p:nvSpPr>
        <p:spPr>
          <a:xfrm>
            <a:off x="838200" y="1438350"/>
            <a:ext cx="10515600" cy="4351338"/>
          </a:xfrm>
        </p:spPr>
        <p:txBody>
          <a:bodyPr vert="horz" lIns="91440" tIns="45720" rIns="91440" bIns="45720" rtlCol="0" anchor="t">
            <a:normAutofit fontScale="85000" lnSpcReduction="20000"/>
          </a:bodyPr>
          <a:lstStyle/>
          <a:p>
            <a:r>
              <a:rPr lang="en-US"/>
              <a:t>To be eligible for CE, Category 1 homeless households must be homeless for at least one night</a:t>
            </a:r>
          </a:p>
          <a:p>
            <a:pPr lvl="1"/>
            <a:r>
              <a:rPr lang="en-US"/>
              <a:t>If a household entered into a Street Outreach or Emergency Shelter project was not homeless the night before, </a:t>
            </a:r>
            <a:r>
              <a:rPr lang="en-US" b="1"/>
              <a:t>their CE intake should not be completed until the next day </a:t>
            </a:r>
            <a:r>
              <a:rPr lang="en-US"/>
              <a:t>(Category 1 households being entered into the Alternate Portal by Regional Navigators must already have documentation of their homeless status)</a:t>
            </a:r>
            <a:endParaRPr lang="en-US">
              <a:ea typeface="Calibri"/>
              <a:cs typeface="Calibri"/>
            </a:endParaRPr>
          </a:p>
          <a:p>
            <a:endParaRPr lang="en-US"/>
          </a:p>
          <a:p>
            <a:r>
              <a:rPr lang="en-US"/>
              <a:t>When completing the CE intake the next day, the answer will then reflect the homeless setting they stayed in the night before (place not meant for human habitation, emergency shelter, etc.)</a:t>
            </a:r>
            <a:endParaRPr lang="en-US">
              <a:ea typeface="Calibri"/>
              <a:cs typeface="Calibri"/>
            </a:endParaRPr>
          </a:p>
          <a:p>
            <a:endParaRPr lang="en-US"/>
          </a:p>
          <a:p>
            <a:r>
              <a:rPr lang="en-US"/>
              <a:t>Apart from eligibility, this is important because 1) the Chronic Homeless Estimator pulls from the Approximate Date homelessness started, which is a field only prompted for homeless settings, and 2) the CE assessment assigns points for length of time homeless based on CE intake answers. </a:t>
            </a:r>
            <a:endParaRPr lang="en-US">
              <a:ea typeface="Calibri"/>
              <a:cs typeface="Calibri"/>
            </a:endParaRPr>
          </a:p>
        </p:txBody>
      </p:sp>
      <p:sp>
        <p:nvSpPr>
          <p:cNvPr id="4" name="Slide Number Placeholder 3">
            <a:extLst>
              <a:ext uri="{FF2B5EF4-FFF2-40B4-BE49-F238E27FC236}">
                <a16:creationId xmlns:a16="http://schemas.microsoft.com/office/drawing/2014/main" id="{119DE69D-6F7E-74D5-4CAF-DC54AE29500B}"/>
              </a:ext>
            </a:extLst>
          </p:cNvPr>
          <p:cNvSpPr>
            <a:spLocks noGrp="1"/>
          </p:cNvSpPr>
          <p:nvPr>
            <p:ph type="sldNum" sz="quarter" idx="12"/>
          </p:nvPr>
        </p:nvSpPr>
        <p:spPr/>
        <p:txBody>
          <a:bodyPr/>
          <a:lstStyle/>
          <a:p>
            <a:fld id="{498AECB6-989C-443D-BA29-FB3DBF5C49AF}" type="slidenum">
              <a:rPr lang="en-US" smtClean="0"/>
              <a:t>21</a:t>
            </a:fld>
            <a:endParaRPr lang="en-US"/>
          </a:p>
        </p:txBody>
      </p:sp>
    </p:spTree>
    <p:extLst>
      <p:ext uri="{BB962C8B-B14F-4D97-AF65-F5344CB8AC3E}">
        <p14:creationId xmlns:p14="http://schemas.microsoft.com/office/powerpoint/2010/main" val="2207456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5633-0441-DA19-FE6A-18C8FBEB33AA}"/>
              </a:ext>
            </a:extLst>
          </p:cNvPr>
          <p:cNvSpPr>
            <a:spLocks noGrp="1"/>
          </p:cNvSpPr>
          <p:nvPr>
            <p:ph type="title"/>
          </p:nvPr>
        </p:nvSpPr>
        <p:spPr/>
        <p:txBody>
          <a:bodyPr/>
          <a:lstStyle/>
          <a:p>
            <a:r>
              <a:rPr lang="en-US"/>
              <a:t>Prior Living Situation - continued</a:t>
            </a:r>
          </a:p>
        </p:txBody>
      </p:sp>
      <p:sp>
        <p:nvSpPr>
          <p:cNvPr id="3" name="Content Placeholder 2">
            <a:extLst>
              <a:ext uri="{FF2B5EF4-FFF2-40B4-BE49-F238E27FC236}">
                <a16:creationId xmlns:a16="http://schemas.microsoft.com/office/drawing/2014/main" id="{7B9EEC68-8299-52F5-4607-EFBC2C32A156}"/>
              </a:ext>
            </a:extLst>
          </p:cNvPr>
          <p:cNvSpPr>
            <a:spLocks noGrp="1"/>
          </p:cNvSpPr>
          <p:nvPr>
            <p:ph idx="1"/>
          </p:nvPr>
        </p:nvSpPr>
        <p:spPr/>
        <p:txBody>
          <a:bodyPr>
            <a:normAutofit fontScale="92500" lnSpcReduction="10000"/>
          </a:bodyPr>
          <a:lstStyle/>
          <a:p>
            <a:pPr marL="0" indent="0">
              <a:buNone/>
            </a:pPr>
            <a:r>
              <a:rPr lang="en-US"/>
              <a:t>This solution is to address when someone is entered into CE and prior living situation was not a homeless setting, but that setting changes during their time in CE. This solution aims to: </a:t>
            </a:r>
          </a:p>
          <a:p>
            <a:pPr marL="0" indent="0">
              <a:buNone/>
            </a:pPr>
            <a:endParaRPr lang="en-US"/>
          </a:p>
          <a:p>
            <a:pPr lvl="1"/>
            <a:r>
              <a:rPr lang="en-US"/>
              <a:t>Make sure households get points for time homeless, which are based on CE intake answers </a:t>
            </a:r>
          </a:p>
          <a:p>
            <a:pPr lvl="1"/>
            <a:endParaRPr lang="en-US"/>
          </a:p>
          <a:p>
            <a:pPr lvl="1"/>
            <a:r>
              <a:rPr lang="en-US"/>
              <a:t>Get 46 Quick Screen points if they are staying in a place not meant for human habitation </a:t>
            </a:r>
          </a:p>
          <a:p>
            <a:pPr lvl="1"/>
            <a:endParaRPr lang="en-US"/>
          </a:p>
          <a:p>
            <a:pPr lvl="1"/>
            <a:r>
              <a:rPr lang="en-US"/>
              <a:t>Assign months of homelessness on Chronic Homelessness Estimator, which looks to updated homeless setting answered in prior living situation of CE intake </a:t>
            </a:r>
          </a:p>
        </p:txBody>
      </p:sp>
      <p:sp>
        <p:nvSpPr>
          <p:cNvPr id="4" name="Slide Number Placeholder 3">
            <a:extLst>
              <a:ext uri="{FF2B5EF4-FFF2-40B4-BE49-F238E27FC236}">
                <a16:creationId xmlns:a16="http://schemas.microsoft.com/office/drawing/2014/main" id="{7DE15E64-2F4F-9C6E-193A-EBB423450714}"/>
              </a:ext>
            </a:extLst>
          </p:cNvPr>
          <p:cNvSpPr>
            <a:spLocks noGrp="1"/>
          </p:cNvSpPr>
          <p:nvPr>
            <p:ph type="sldNum" sz="quarter" idx="12"/>
          </p:nvPr>
        </p:nvSpPr>
        <p:spPr/>
        <p:txBody>
          <a:bodyPr/>
          <a:lstStyle/>
          <a:p>
            <a:fld id="{498AECB6-989C-443D-BA29-FB3DBF5C49AF}" type="slidenum">
              <a:rPr lang="en-US" smtClean="0"/>
              <a:t>22</a:t>
            </a:fld>
            <a:endParaRPr lang="en-US"/>
          </a:p>
        </p:txBody>
      </p:sp>
    </p:spTree>
    <p:extLst>
      <p:ext uri="{BB962C8B-B14F-4D97-AF65-F5344CB8AC3E}">
        <p14:creationId xmlns:p14="http://schemas.microsoft.com/office/powerpoint/2010/main" val="1513186178"/>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D2EB-B515-DABB-4B12-BC57F80E3E02}"/>
              </a:ext>
            </a:extLst>
          </p:cNvPr>
          <p:cNvSpPr>
            <a:spLocks noGrp="1"/>
          </p:cNvSpPr>
          <p:nvPr>
            <p:ph type="title"/>
          </p:nvPr>
        </p:nvSpPr>
        <p:spPr/>
        <p:txBody>
          <a:bodyPr>
            <a:normAutofit/>
          </a:bodyPr>
          <a:lstStyle/>
          <a:p>
            <a:r>
              <a:rPr lang="en-US" sz="4000"/>
              <a:t>Missing CE Quick Screen – ES Project Dashboard</a:t>
            </a:r>
          </a:p>
        </p:txBody>
      </p:sp>
      <p:pic>
        <p:nvPicPr>
          <p:cNvPr id="6" name="Content Placeholder 5" descr="Graphical user interface, text, application&#10;&#10;AI-generated content may be incorrect.">
            <a:extLst>
              <a:ext uri="{FF2B5EF4-FFF2-40B4-BE49-F238E27FC236}">
                <a16:creationId xmlns:a16="http://schemas.microsoft.com/office/drawing/2014/main" id="{90A49C8E-4D1E-BD88-1E24-AA2F0615D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2092" y="2078729"/>
            <a:ext cx="4227816" cy="3736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82C86FDC-735E-F2F4-EDD2-D9FB7F32AFE7}"/>
              </a:ext>
            </a:extLst>
          </p:cNvPr>
          <p:cNvSpPr>
            <a:spLocks noGrp="1"/>
          </p:cNvSpPr>
          <p:nvPr>
            <p:ph type="sldNum" sz="quarter" idx="12"/>
          </p:nvPr>
        </p:nvSpPr>
        <p:spPr/>
        <p:txBody>
          <a:bodyPr/>
          <a:lstStyle/>
          <a:p>
            <a:fld id="{498AECB6-989C-443D-BA29-FB3DBF5C49AF}" type="slidenum">
              <a:rPr lang="en-US" smtClean="0"/>
              <a:t>23</a:t>
            </a:fld>
            <a:endParaRPr lang="en-US"/>
          </a:p>
        </p:txBody>
      </p:sp>
      <p:sp>
        <p:nvSpPr>
          <p:cNvPr id="8" name="TextBox 7">
            <a:extLst>
              <a:ext uri="{FF2B5EF4-FFF2-40B4-BE49-F238E27FC236}">
                <a16:creationId xmlns:a16="http://schemas.microsoft.com/office/drawing/2014/main" id="{38480180-C4AF-3239-5192-C1B73FC8B9C1}"/>
              </a:ext>
            </a:extLst>
          </p:cNvPr>
          <p:cNvSpPr txBox="1"/>
          <p:nvPr/>
        </p:nvSpPr>
        <p:spPr>
          <a:xfrm>
            <a:off x="8610600" y="3559016"/>
            <a:ext cx="2125775" cy="954107"/>
          </a:xfrm>
          <a:prstGeom prst="rect">
            <a:avLst/>
          </a:prstGeom>
          <a:noFill/>
          <a:ln w="38100">
            <a:solidFill>
              <a:srgbClr val="C00000"/>
            </a:solidFill>
          </a:ln>
        </p:spPr>
        <p:txBody>
          <a:bodyPr wrap="none" rtlCol="0">
            <a:spAutoFit/>
          </a:bodyPr>
          <a:lstStyle/>
          <a:p>
            <a:r>
              <a:rPr lang="en-US" sz="2800"/>
              <a:t>How to add a</a:t>
            </a:r>
          </a:p>
          <a:p>
            <a:r>
              <a:rPr lang="en-US" sz="2800"/>
              <a:t>Quick Screen</a:t>
            </a:r>
          </a:p>
        </p:txBody>
      </p:sp>
      <p:cxnSp>
        <p:nvCxnSpPr>
          <p:cNvPr id="9" name="Straight Arrow Connector 8">
            <a:extLst>
              <a:ext uri="{FF2B5EF4-FFF2-40B4-BE49-F238E27FC236}">
                <a16:creationId xmlns:a16="http://schemas.microsoft.com/office/drawing/2014/main" id="{73630F6F-8B67-4B51-5D1D-0B9453F6445E}"/>
              </a:ext>
            </a:extLst>
          </p:cNvPr>
          <p:cNvCxnSpPr>
            <a:cxnSpLocks/>
          </p:cNvCxnSpPr>
          <p:nvPr/>
        </p:nvCxnSpPr>
        <p:spPr>
          <a:xfrm flipH="1">
            <a:off x="6382965" y="3947057"/>
            <a:ext cx="2227635" cy="169591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766F681-3157-337B-1DB3-DE0CAFF3F98B}"/>
              </a:ext>
            </a:extLst>
          </p:cNvPr>
          <p:cNvSpPr txBox="1"/>
          <p:nvPr/>
        </p:nvSpPr>
        <p:spPr>
          <a:xfrm>
            <a:off x="304646" y="1930105"/>
            <a:ext cx="3048000" cy="1477328"/>
          </a:xfrm>
          <a:prstGeom prst="rect">
            <a:avLst/>
          </a:prstGeom>
          <a:noFill/>
          <a:ln>
            <a:solidFill>
              <a:schemeClr val="tx1"/>
            </a:solidFill>
          </a:ln>
        </p:spPr>
        <p:txBody>
          <a:bodyPr wrap="square" lIns="91440" tIns="45720" rIns="91440" bIns="45720" anchor="t">
            <a:spAutoFit/>
          </a:bodyPr>
          <a:lstStyle/>
          <a:p>
            <a:r>
              <a:rPr lang="en-US"/>
              <a:t>A household entered into an Emergency Shelter that was not homeless the night before, </a:t>
            </a:r>
            <a:r>
              <a:rPr lang="en-US" b="1"/>
              <a:t>their CE intake should not be completed until the next day</a:t>
            </a:r>
            <a:endParaRPr lang="en-US"/>
          </a:p>
        </p:txBody>
      </p:sp>
    </p:spTree>
    <p:extLst>
      <p:ext uri="{BB962C8B-B14F-4D97-AF65-F5344CB8AC3E}">
        <p14:creationId xmlns:p14="http://schemas.microsoft.com/office/powerpoint/2010/main" val="239482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73D9-B3B0-4126-BAF5-4D8836567B21}"/>
              </a:ext>
            </a:extLst>
          </p:cNvPr>
          <p:cNvSpPr>
            <a:spLocks noGrp="1"/>
          </p:cNvSpPr>
          <p:nvPr>
            <p:ph type="title"/>
          </p:nvPr>
        </p:nvSpPr>
        <p:spPr>
          <a:xfrm>
            <a:off x="838200" y="365125"/>
            <a:ext cx="10515600" cy="1039971"/>
          </a:xfrm>
        </p:spPr>
        <p:txBody>
          <a:bodyPr/>
          <a:lstStyle/>
          <a:p>
            <a:r>
              <a:rPr lang="en-US" b="1"/>
              <a:t>Quick Screening from ES project </a:t>
            </a:r>
          </a:p>
        </p:txBody>
      </p:sp>
      <p:sp>
        <p:nvSpPr>
          <p:cNvPr id="4" name="Slide Number Placeholder 3">
            <a:extLst>
              <a:ext uri="{FF2B5EF4-FFF2-40B4-BE49-F238E27FC236}">
                <a16:creationId xmlns:a16="http://schemas.microsoft.com/office/drawing/2014/main" id="{20B6F5CE-6C94-4D69-9426-65B870B81AEE}"/>
              </a:ext>
            </a:extLst>
          </p:cNvPr>
          <p:cNvSpPr>
            <a:spLocks noGrp="1"/>
          </p:cNvSpPr>
          <p:nvPr>
            <p:ph type="sldNum" sz="quarter" idx="12"/>
          </p:nvPr>
        </p:nvSpPr>
        <p:spPr/>
        <p:txBody>
          <a:bodyPr/>
          <a:lstStyle/>
          <a:p>
            <a:fld id="{498AECB6-989C-443D-BA29-FB3DBF5C49AF}" type="slidenum">
              <a:rPr lang="en-US" smtClean="0"/>
              <a:t>24</a:t>
            </a:fld>
            <a:endParaRPr lang="en-US"/>
          </a:p>
        </p:txBody>
      </p:sp>
      <p:pic>
        <p:nvPicPr>
          <p:cNvPr id="8" name="Content Placeholder 7" descr="Graphical user interface, text, application&#10;&#10;Description automatically generated">
            <a:extLst>
              <a:ext uri="{FF2B5EF4-FFF2-40B4-BE49-F238E27FC236}">
                <a16:creationId xmlns:a16="http://schemas.microsoft.com/office/drawing/2014/main" id="{5D20C295-264E-4261-B4AF-A9D6FA6CF4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450" y="1474332"/>
            <a:ext cx="9112350" cy="4278897"/>
          </a:xfrm>
        </p:spPr>
      </p:pic>
      <p:cxnSp>
        <p:nvCxnSpPr>
          <p:cNvPr id="5" name="Straight Arrow Connector 4">
            <a:extLst>
              <a:ext uri="{FF2B5EF4-FFF2-40B4-BE49-F238E27FC236}">
                <a16:creationId xmlns:a16="http://schemas.microsoft.com/office/drawing/2014/main" id="{F0BED6DE-B2B8-4BB6-A8C4-BCA89D0949AB}"/>
              </a:ext>
            </a:extLst>
          </p:cNvPr>
          <p:cNvCxnSpPr>
            <a:cxnSpLocks/>
          </p:cNvCxnSpPr>
          <p:nvPr/>
        </p:nvCxnSpPr>
        <p:spPr>
          <a:xfrm>
            <a:off x="1857983" y="3613780"/>
            <a:ext cx="4134255" cy="83176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B75355-C682-4295-9841-5E84F6C35308}"/>
              </a:ext>
            </a:extLst>
          </p:cNvPr>
          <p:cNvSpPr txBox="1"/>
          <p:nvPr/>
        </p:nvSpPr>
        <p:spPr>
          <a:xfrm>
            <a:off x="171111" y="3019763"/>
            <a:ext cx="1686872" cy="646331"/>
          </a:xfrm>
          <a:prstGeom prst="rect">
            <a:avLst/>
          </a:prstGeom>
          <a:noFill/>
          <a:ln w="38100">
            <a:solidFill>
              <a:srgbClr val="C00000"/>
            </a:solidFill>
          </a:ln>
        </p:spPr>
        <p:txBody>
          <a:bodyPr wrap="none" rtlCol="0">
            <a:spAutoFit/>
          </a:bodyPr>
          <a:lstStyle/>
          <a:p>
            <a:r>
              <a:rPr lang="en-US"/>
              <a:t>How to add a</a:t>
            </a:r>
          </a:p>
          <a:p>
            <a:r>
              <a:rPr lang="en-US"/>
              <a:t>Quick Screening</a:t>
            </a:r>
          </a:p>
        </p:txBody>
      </p:sp>
    </p:spTree>
    <p:extLst>
      <p:ext uri="{BB962C8B-B14F-4D97-AF65-F5344CB8AC3E}">
        <p14:creationId xmlns:p14="http://schemas.microsoft.com/office/powerpoint/2010/main" val="3494490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73D9-B3B0-4126-BAF5-4D8836567B21}"/>
              </a:ext>
            </a:extLst>
          </p:cNvPr>
          <p:cNvSpPr>
            <a:spLocks noGrp="1"/>
          </p:cNvSpPr>
          <p:nvPr>
            <p:ph type="title"/>
          </p:nvPr>
        </p:nvSpPr>
        <p:spPr>
          <a:xfrm>
            <a:off x="838200" y="365125"/>
            <a:ext cx="10515600" cy="1039971"/>
          </a:xfrm>
        </p:spPr>
        <p:txBody>
          <a:bodyPr/>
          <a:lstStyle/>
          <a:p>
            <a:r>
              <a:rPr lang="en-US" b="1"/>
              <a:t>Quick Screening Questions</a:t>
            </a:r>
          </a:p>
        </p:txBody>
      </p:sp>
      <p:sp>
        <p:nvSpPr>
          <p:cNvPr id="4" name="Slide Number Placeholder 3">
            <a:extLst>
              <a:ext uri="{FF2B5EF4-FFF2-40B4-BE49-F238E27FC236}">
                <a16:creationId xmlns:a16="http://schemas.microsoft.com/office/drawing/2014/main" id="{20B6F5CE-6C94-4D69-9426-65B870B81AEE}"/>
              </a:ext>
            </a:extLst>
          </p:cNvPr>
          <p:cNvSpPr>
            <a:spLocks noGrp="1"/>
          </p:cNvSpPr>
          <p:nvPr>
            <p:ph type="sldNum" sz="quarter" idx="12"/>
          </p:nvPr>
        </p:nvSpPr>
        <p:spPr/>
        <p:txBody>
          <a:bodyPr/>
          <a:lstStyle/>
          <a:p>
            <a:fld id="{498AECB6-989C-443D-BA29-FB3DBF5C49AF}" type="slidenum">
              <a:rPr lang="en-US" smtClean="0"/>
              <a:t>25</a:t>
            </a:fld>
            <a:endParaRPr lang="en-US"/>
          </a:p>
        </p:txBody>
      </p:sp>
      <p:pic>
        <p:nvPicPr>
          <p:cNvPr id="7" name="Content Placeholder 6" descr="Graphical user interface, text, application&#10;&#10;Description automatically generated">
            <a:extLst>
              <a:ext uri="{FF2B5EF4-FFF2-40B4-BE49-F238E27FC236}">
                <a16:creationId xmlns:a16="http://schemas.microsoft.com/office/drawing/2014/main" id="{1E2D94D9-AD07-4B10-BDD2-4DD6111511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1060" y="1279342"/>
            <a:ext cx="8061158" cy="4687216"/>
          </a:xfrm>
        </p:spPr>
      </p:pic>
      <p:sp>
        <p:nvSpPr>
          <p:cNvPr id="5" name="TextBox 4">
            <a:extLst>
              <a:ext uri="{FF2B5EF4-FFF2-40B4-BE49-F238E27FC236}">
                <a16:creationId xmlns:a16="http://schemas.microsoft.com/office/drawing/2014/main" id="{00DB5D31-4724-4C70-BD24-588CEEB0C992}"/>
              </a:ext>
            </a:extLst>
          </p:cNvPr>
          <p:cNvSpPr txBox="1"/>
          <p:nvPr/>
        </p:nvSpPr>
        <p:spPr>
          <a:xfrm>
            <a:off x="302606" y="1492521"/>
            <a:ext cx="1686872" cy="646331"/>
          </a:xfrm>
          <a:prstGeom prst="rect">
            <a:avLst/>
          </a:prstGeom>
          <a:noFill/>
          <a:ln w="38100">
            <a:solidFill>
              <a:srgbClr val="C00000"/>
            </a:solidFill>
          </a:ln>
        </p:spPr>
        <p:txBody>
          <a:bodyPr wrap="none" rtlCol="0">
            <a:spAutoFit/>
          </a:bodyPr>
          <a:lstStyle/>
          <a:p>
            <a:r>
              <a:rPr lang="en-US"/>
              <a:t>How to add a</a:t>
            </a:r>
          </a:p>
          <a:p>
            <a:r>
              <a:rPr lang="en-US"/>
              <a:t>Quick Screening</a:t>
            </a:r>
          </a:p>
        </p:txBody>
      </p:sp>
      <p:cxnSp>
        <p:nvCxnSpPr>
          <p:cNvPr id="6" name="Straight Arrow Connector 5">
            <a:extLst>
              <a:ext uri="{FF2B5EF4-FFF2-40B4-BE49-F238E27FC236}">
                <a16:creationId xmlns:a16="http://schemas.microsoft.com/office/drawing/2014/main" id="{62FFDA99-8C9A-4920-A20C-A65F1C61C63A}"/>
              </a:ext>
            </a:extLst>
          </p:cNvPr>
          <p:cNvCxnSpPr>
            <a:cxnSpLocks/>
          </p:cNvCxnSpPr>
          <p:nvPr/>
        </p:nvCxnSpPr>
        <p:spPr>
          <a:xfrm>
            <a:off x="1989478" y="1815686"/>
            <a:ext cx="3224548" cy="50362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24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53E-6000-478A-81D9-17FFCD0EBA1C}"/>
              </a:ext>
            </a:extLst>
          </p:cNvPr>
          <p:cNvSpPr>
            <a:spLocks noGrp="1"/>
          </p:cNvSpPr>
          <p:nvPr>
            <p:ph type="title"/>
          </p:nvPr>
        </p:nvSpPr>
        <p:spPr/>
        <p:txBody>
          <a:bodyPr/>
          <a:lstStyle/>
          <a:p>
            <a:r>
              <a:rPr lang="en-US" b="1"/>
              <a:t>Quick Screener </a:t>
            </a:r>
          </a:p>
        </p:txBody>
      </p:sp>
      <p:pic>
        <p:nvPicPr>
          <p:cNvPr id="6" name="Content Placeholder 5">
            <a:extLst>
              <a:ext uri="{FF2B5EF4-FFF2-40B4-BE49-F238E27FC236}">
                <a16:creationId xmlns:a16="http://schemas.microsoft.com/office/drawing/2014/main" id="{2F2FFD08-97A3-4F8F-90C2-7010DC8DFF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86660" y="1536867"/>
            <a:ext cx="9149320" cy="4624640"/>
          </a:xfrm>
        </p:spPr>
      </p:pic>
      <p:sp>
        <p:nvSpPr>
          <p:cNvPr id="4" name="Slide Number Placeholder 3">
            <a:extLst>
              <a:ext uri="{FF2B5EF4-FFF2-40B4-BE49-F238E27FC236}">
                <a16:creationId xmlns:a16="http://schemas.microsoft.com/office/drawing/2014/main" id="{94C195E7-C7DD-4ADC-9760-8896EC6173C8}"/>
              </a:ext>
            </a:extLst>
          </p:cNvPr>
          <p:cNvSpPr>
            <a:spLocks noGrp="1"/>
          </p:cNvSpPr>
          <p:nvPr>
            <p:ph type="sldNum" sz="quarter" idx="12"/>
          </p:nvPr>
        </p:nvSpPr>
        <p:spPr/>
        <p:txBody>
          <a:bodyPr/>
          <a:lstStyle/>
          <a:p>
            <a:fld id="{498AECB6-989C-443D-BA29-FB3DBF5C49AF}" type="slidenum">
              <a:rPr lang="en-US" smtClean="0"/>
              <a:t>26</a:t>
            </a:fld>
            <a:endParaRPr lang="en-US"/>
          </a:p>
        </p:txBody>
      </p:sp>
    </p:spTree>
    <p:extLst>
      <p:ext uri="{BB962C8B-B14F-4D97-AF65-F5344CB8AC3E}">
        <p14:creationId xmlns:p14="http://schemas.microsoft.com/office/powerpoint/2010/main" val="348222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53E-6000-478A-81D9-17FFCD0EBA1C}"/>
              </a:ext>
            </a:extLst>
          </p:cNvPr>
          <p:cNvSpPr>
            <a:spLocks noGrp="1"/>
          </p:cNvSpPr>
          <p:nvPr>
            <p:ph type="title"/>
          </p:nvPr>
        </p:nvSpPr>
        <p:spPr/>
        <p:txBody>
          <a:bodyPr/>
          <a:lstStyle/>
          <a:p>
            <a:r>
              <a:rPr lang="en-US" b="1"/>
              <a:t>Quick Screener – cont. </a:t>
            </a:r>
          </a:p>
        </p:txBody>
      </p:sp>
      <p:sp>
        <p:nvSpPr>
          <p:cNvPr id="4" name="Slide Number Placeholder 3">
            <a:extLst>
              <a:ext uri="{FF2B5EF4-FFF2-40B4-BE49-F238E27FC236}">
                <a16:creationId xmlns:a16="http://schemas.microsoft.com/office/drawing/2014/main" id="{94C195E7-C7DD-4ADC-9760-8896EC6173C8}"/>
              </a:ext>
            </a:extLst>
          </p:cNvPr>
          <p:cNvSpPr>
            <a:spLocks noGrp="1"/>
          </p:cNvSpPr>
          <p:nvPr>
            <p:ph type="sldNum" sz="quarter" idx="12"/>
          </p:nvPr>
        </p:nvSpPr>
        <p:spPr/>
        <p:txBody>
          <a:bodyPr/>
          <a:lstStyle/>
          <a:p>
            <a:fld id="{498AECB6-989C-443D-BA29-FB3DBF5C49AF}" type="slidenum">
              <a:rPr lang="en-US" smtClean="0"/>
              <a:t>27</a:t>
            </a:fld>
            <a:endParaRPr lang="en-US"/>
          </a:p>
        </p:txBody>
      </p:sp>
      <p:pic>
        <p:nvPicPr>
          <p:cNvPr id="8" name="Content Placeholder 7">
            <a:extLst>
              <a:ext uri="{FF2B5EF4-FFF2-40B4-BE49-F238E27FC236}">
                <a16:creationId xmlns:a16="http://schemas.microsoft.com/office/drawing/2014/main" id="{68567693-EE35-441B-8063-7F18C189F8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65009" y="1857982"/>
            <a:ext cx="8505600" cy="3742937"/>
          </a:xfrm>
        </p:spPr>
      </p:pic>
    </p:spTree>
    <p:extLst>
      <p:ext uri="{BB962C8B-B14F-4D97-AF65-F5344CB8AC3E}">
        <p14:creationId xmlns:p14="http://schemas.microsoft.com/office/powerpoint/2010/main" val="3241036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53E-6000-478A-81D9-17FFCD0EBA1C}"/>
              </a:ext>
            </a:extLst>
          </p:cNvPr>
          <p:cNvSpPr>
            <a:spLocks noGrp="1"/>
          </p:cNvSpPr>
          <p:nvPr>
            <p:ph type="title"/>
          </p:nvPr>
        </p:nvSpPr>
        <p:spPr/>
        <p:txBody>
          <a:bodyPr/>
          <a:lstStyle/>
          <a:p>
            <a:r>
              <a:rPr lang="en-US" b="1"/>
              <a:t>Quick Screener results </a:t>
            </a:r>
          </a:p>
        </p:txBody>
      </p:sp>
      <p:sp>
        <p:nvSpPr>
          <p:cNvPr id="4" name="Slide Number Placeholder 3">
            <a:extLst>
              <a:ext uri="{FF2B5EF4-FFF2-40B4-BE49-F238E27FC236}">
                <a16:creationId xmlns:a16="http://schemas.microsoft.com/office/drawing/2014/main" id="{94C195E7-C7DD-4ADC-9760-8896EC6173C8}"/>
              </a:ext>
            </a:extLst>
          </p:cNvPr>
          <p:cNvSpPr>
            <a:spLocks noGrp="1"/>
          </p:cNvSpPr>
          <p:nvPr>
            <p:ph type="sldNum" sz="quarter" idx="12"/>
          </p:nvPr>
        </p:nvSpPr>
        <p:spPr/>
        <p:txBody>
          <a:bodyPr/>
          <a:lstStyle/>
          <a:p>
            <a:fld id="{498AECB6-989C-443D-BA29-FB3DBF5C49AF}" type="slidenum">
              <a:rPr lang="en-US" smtClean="0"/>
              <a:t>28</a:t>
            </a:fld>
            <a:endParaRPr lang="en-US"/>
          </a:p>
        </p:txBody>
      </p:sp>
      <p:pic>
        <p:nvPicPr>
          <p:cNvPr id="8" name="Content Placeholder 7">
            <a:extLst>
              <a:ext uri="{FF2B5EF4-FFF2-40B4-BE49-F238E27FC236}">
                <a16:creationId xmlns:a16="http://schemas.microsoft.com/office/drawing/2014/main" id="{4C35A5A6-962E-4993-85D0-A3D031E40C9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99633" y="1448196"/>
            <a:ext cx="9988322" cy="3961607"/>
          </a:xfrm>
        </p:spPr>
      </p:pic>
      <p:sp>
        <p:nvSpPr>
          <p:cNvPr id="3" name="TextBox 2">
            <a:extLst>
              <a:ext uri="{FF2B5EF4-FFF2-40B4-BE49-F238E27FC236}">
                <a16:creationId xmlns:a16="http://schemas.microsoft.com/office/drawing/2014/main" id="{248C5A0D-2B16-7D9B-550A-7033968D8C41}"/>
              </a:ext>
            </a:extLst>
          </p:cNvPr>
          <p:cNvSpPr txBox="1"/>
          <p:nvPr/>
        </p:nvSpPr>
        <p:spPr>
          <a:xfrm>
            <a:off x="192604" y="2801569"/>
            <a:ext cx="1291191" cy="2031325"/>
          </a:xfrm>
          <a:prstGeom prst="rect">
            <a:avLst/>
          </a:prstGeom>
          <a:noFill/>
          <a:ln w="44450">
            <a:solidFill>
              <a:srgbClr val="C00000"/>
            </a:solidFill>
          </a:ln>
        </p:spPr>
        <p:txBody>
          <a:bodyPr wrap="square" rtlCol="0">
            <a:spAutoFit/>
          </a:bodyPr>
          <a:lstStyle/>
          <a:p>
            <a:pPr algn="ctr"/>
            <a:r>
              <a:rPr lang="en-US">
                <a:solidFill>
                  <a:srgbClr val="FF0000"/>
                </a:solidFill>
              </a:rPr>
              <a:t>Very important! </a:t>
            </a:r>
          </a:p>
          <a:p>
            <a:pPr algn="ctr"/>
            <a:r>
              <a:rPr lang="en-US">
                <a:solidFill>
                  <a:srgbClr val="FF0000"/>
                </a:solidFill>
              </a:rPr>
              <a:t> You must read this information</a:t>
            </a:r>
          </a:p>
          <a:p>
            <a:pPr algn="ctr"/>
            <a:r>
              <a:rPr lang="en-US">
                <a:solidFill>
                  <a:srgbClr val="FF0000"/>
                </a:solidFill>
              </a:rPr>
              <a:t>To the client</a:t>
            </a:r>
          </a:p>
        </p:txBody>
      </p:sp>
    </p:spTree>
    <p:extLst>
      <p:ext uri="{BB962C8B-B14F-4D97-AF65-F5344CB8AC3E}">
        <p14:creationId xmlns:p14="http://schemas.microsoft.com/office/powerpoint/2010/main" val="1887083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4E7F-4C70-4B93-A9D6-CC98490032A8}"/>
              </a:ext>
            </a:extLst>
          </p:cNvPr>
          <p:cNvSpPr>
            <a:spLocks noGrp="1"/>
          </p:cNvSpPr>
          <p:nvPr>
            <p:ph type="title"/>
          </p:nvPr>
        </p:nvSpPr>
        <p:spPr/>
        <p:txBody>
          <a:bodyPr/>
          <a:lstStyle/>
          <a:p>
            <a:r>
              <a:rPr lang="en-US" b="1"/>
              <a:t>Quick Screening completed</a:t>
            </a:r>
          </a:p>
        </p:txBody>
      </p:sp>
      <p:pic>
        <p:nvPicPr>
          <p:cNvPr id="6" name="Content Placeholder 5">
            <a:extLst>
              <a:ext uri="{FF2B5EF4-FFF2-40B4-BE49-F238E27FC236}">
                <a16:creationId xmlns:a16="http://schemas.microsoft.com/office/drawing/2014/main" id="{CC8E72A0-A38F-4284-A222-BAA67006E8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712027" y="1995055"/>
            <a:ext cx="8490816" cy="4094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5C8388FA-FD1E-4869-A0F5-05F19957ACC8}"/>
              </a:ext>
            </a:extLst>
          </p:cNvPr>
          <p:cNvSpPr>
            <a:spLocks noGrp="1"/>
          </p:cNvSpPr>
          <p:nvPr>
            <p:ph type="sldNum" sz="quarter" idx="12"/>
          </p:nvPr>
        </p:nvSpPr>
        <p:spPr/>
        <p:txBody>
          <a:bodyPr/>
          <a:lstStyle/>
          <a:p>
            <a:fld id="{498AECB6-989C-443D-BA29-FB3DBF5C49AF}" type="slidenum">
              <a:rPr lang="en-US" smtClean="0"/>
              <a:t>29</a:t>
            </a:fld>
            <a:endParaRPr lang="en-US"/>
          </a:p>
        </p:txBody>
      </p:sp>
      <p:sp>
        <p:nvSpPr>
          <p:cNvPr id="7" name="TextBox 6">
            <a:extLst>
              <a:ext uri="{FF2B5EF4-FFF2-40B4-BE49-F238E27FC236}">
                <a16:creationId xmlns:a16="http://schemas.microsoft.com/office/drawing/2014/main" id="{CAF8D4BE-9709-4727-9D44-48CBAF539215}"/>
              </a:ext>
            </a:extLst>
          </p:cNvPr>
          <p:cNvSpPr txBox="1"/>
          <p:nvPr/>
        </p:nvSpPr>
        <p:spPr>
          <a:xfrm>
            <a:off x="624724" y="2782669"/>
            <a:ext cx="1739772" cy="646331"/>
          </a:xfrm>
          <a:prstGeom prst="rect">
            <a:avLst/>
          </a:prstGeom>
          <a:noFill/>
          <a:ln w="38100">
            <a:solidFill>
              <a:srgbClr val="C00000"/>
            </a:solidFill>
          </a:ln>
        </p:spPr>
        <p:txBody>
          <a:bodyPr wrap="none" rtlCol="0">
            <a:spAutoFit/>
          </a:bodyPr>
          <a:lstStyle/>
          <a:p>
            <a:r>
              <a:rPr lang="en-US">
                <a:solidFill>
                  <a:srgbClr val="C00000"/>
                </a:solidFill>
              </a:rPr>
              <a:t>Quick Screening </a:t>
            </a:r>
          </a:p>
          <a:p>
            <a:pPr algn="ctr"/>
            <a:r>
              <a:rPr lang="en-US">
                <a:solidFill>
                  <a:srgbClr val="C00000"/>
                </a:solidFill>
              </a:rPr>
              <a:t>completed</a:t>
            </a:r>
          </a:p>
        </p:txBody>
      </p:sp>
      <p:cxnSp>
        <p:nvCxnSpPr>
          <p:cNvPr id="8" name="Straight Arrow Connector 7">
            <a:extLst>
              <a:ext uri="{FF2B5EF4-FFF2-40B4-BE49-F238E27FC236}">
                <a16:creationId xmlns:a16="http://schemas.microsoft.com/office/drawing/2014/main" id="{4F57CD21-56DC-42FC-BB41-076A749EA4EC}"/>
              </a:ext>
            </a:extLst>
          </p:cNvPr>
          <p:cNvCxnSpPr>
            <a:cxnSpLocks/>
          </p:cNvCxnSpPr>
          <p:nvPr/>
        </p:nvCxnSpPr>
        <p:spPr>
          <a:xfrm>
            <a:off x="2364496" y="3429000"/>
            <a:ext cx="3784404" cy="128022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6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EC08-D042-4896-8A52-1D77A7B9F605}"/>
              </a:ext>
            </a:extLst>
          </p:cNvPr>
          <p:cNvSpPr>
            <a:spLocks noGrp="1"/>
          </p:cNvSpPr>
          <p:nvPr>
            <p:ph type="title"/>
          </p:nvPr>
        </p:nvSpPr>
        <p:spPr/>
        <p:txBody>
          <a:bodyPr/>
          <a:lstStyle/>
          <a:p>
            <a:r>
              <a:rPr lang="en-US" b="1"/>
              <a:t>Training Objectives</a:t>
            </a:r>
          </a:p>
        </p:txBody>
      </p:sp>
      <p:sp>
        <p:nvSpPr>
          <p:cNvPr id="3" name="Content Placeholder 2">
            <a:extLst>
              <a:ext uri="{FF2B5EF4-FFF2-40B4-BE49-F238E27FC236}">
                <a16:creationId xmlns:a16="http://schemas.microsoft.com/office/drawing/2014/main" id="{2D432D2E-5D7A-4C81-889C-17C0BE567CE3}"/>
              </a:ext>
            </a:extLst>
          </p:cNvPr>
          <p:cNvSpPr>
            <a:spLocks noGrp="1"/>
          </p:cNvSpPr>
          <p:nvPr>
            <p:ph idx="1"/>
          </p:nvPr>
        </p:nvSpPr>
        <p:spPr>
          <a:xfrm>
            <a:off x="838200" y="1825625"/>
            <a:ext cx="10076234" cy="3660775"/>
          </a:xfrm>
        </p:spPr>
        <p:txBody>
          <a:bodyPr>
            <a:normAutofit fontScale="92500" lnSpcReduction="10000"/>
          </a:bodyPr>
          <a:lstStyle/>
          <a:p>
            <a:pPr marL="0" indent="0">
              <a:buNone/>
            </a:pPr>
            <a:r>
              <a:rPr lang="en-US" sz="3600">
                <a:latin typeface="Calibri" panose="020F0502020204030204" pitchFamily="34" charset="0"/>
                <a:cs typeface="Calibri" panose="020F0502020204030204" pitchFamily="34" charset="0"/>
              </a:rPr>
              <a:t>Attendees will learn:</a:t>
            </a:r>
          </a:p>
          <a:p>
            <a:pPr marL="0" indent="0">
              <a:buNone/>
            </a:pPr>
            <a:endParaRPr lang="en-US" sz="2800">
              <a:latin typeface="Calibri" panose="020F0502020204030204" pitchFamily="34" charset="0"/>
              <a:cs typeface="Calibri" panose="020F0502020204030204" pitchFamily="34" charset="0"/>
            </a:endParaRPr>
          </a:p>
          <a:p>
            <a:pPr lvl="1"/>
            <a:r>
              <a:rPr lang="en-US" sz="3200">
                <a:latin typeface="Calibri" panose="020F0502020204030204" pitchFamily="34" charset="0"/>
                <a:cs typeface="Calibri" panose="020F0502020204030204" pitchFamily="34" charset="0"/>
              </a:rPr>
              <a:t>How the CE workflow operates</a:t>
            </a:r>
          </a:p>
          <a:p>
            <a:pPr lvl="1"/>
            <a:r>
              <a:rPr lang="en-US" sz="3200">
                <a:latin typeface="Calibri" panose="020F0502020204030204" pitchFamily="34" charset="0"/>
                <a:cs typeface="Calibri" panose="020F0502020204030204" pitchFamily="34" charset="0"/>
              </a:rPr>
              <a:t>How to Navigate the VESTA HMIS system</a:t>
            </a:r>
          </a:p>
          <a:p>
            <a:pPr lvl="2"/>
            <a:r>
              <a:rPr lang="en-US" sz="2800">
                <a:latin typeface="Calibri" panose="020F0502020204030204" pitchFamily="34" charset="0"/>
                <a:cs typeface="Calibri" panose="020F0502020204030204" pitchFamily="34" charset="0"/>
              </a:rPr>
              <a:t>Record a client entry, Quick Screening, CE intake and CE assessment with Housing Preferences, and exit from project</a:t>
            </a:r>
          </a:p>
          <a:p>
            <a:pPr lvl="2"/>
            <a:r>
              <a:rPr lang="en-US" sz="2800">
                <a:latin typeface="Calibri" panose="020F0502020204030204" pitchFamily="34" charset="0"/>
                <a:cs typeface="Calibri" panose="020F0502020204030204" pitchFamily="34" charset="0"/>
              </a:rPr>
              <a:t>How to use the CE dashboard </a:t>
            </a:r>
          </a:p>
          <a:p>
            <a:pPr marL="914400" lvl="2" indent="0">
              <a:buNone/>
            </a:pPr>
            <a:endParaRPr lang="en-US" sz="2800">
              <a:latin typeface="Calibri" panose="020F0502020204030204" pitchFamily="34" charset="0"/>
              <a:cs typeface="Calibri" panose="020F0502020204030204" pitchFamily="34" charset="0"/>
            </a:endParaRPr>
          </a:p>
          <a:p>
            <a:pPr marL="914400" lvl="2" indent="0">
              <a:buNone/>
            </a:pPr>
            <a:r>
              <a:rPr lang="en-US" sz="2200" b="1"/>
              <a:t>*CE training sessions are be available on an as needed basis </a:t>
            </a:r>
          </a:p>
          <a:p>
            <a:pPr marL="914400" lvl="2" indent="0">
              <a:buNone/>
            </a:pPr>
            <a:endParaRPr lang="en-US" sz="2800">
              <a:latin typeface="Calibri" panose="020F0502020204030204" pitchFamily="34" charset="0"/>
              <a:cs typeface="Calibri" panose="020F0502020204030204" pitchFamily="34" charset="0"/>
            </a:endParaRPr>
          </a:p>
          <a:p>
            <a:endParaRPr lang="en-US" sz="28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79CE215-4ED0-49C7-BB0C-34FAAA984145}"/>
              </a:ext>
            </a:extLst>
          </p:cNvPr>
          <p:cNvSpPr>
            <a:spLocks noGrp="1"/>
          </p:cNvSpPr>
          <p:nvPr>
            <p:ph type="sldNum" sz="quarter" idx="12"/>
          </p:nvPr>
        </p:nvSpPr>
        <p:spPr/>
        <p:txBody>
          <a:bodyPr/>
          <a:lstStyle/>
          <a:p>
            <a:fld id="{498AECB6-989C-443D-BA29-FB3DBF5C49AF}" type="slidenum">
              <a:rPr lang="en-US" smtClean="0"/>
              <a:t>3</a:t>
            </a:fld>
            <a:endParaRPr lang="en-US"/>
          </a:p>
        </p:txBody>
      </p:sp>
    </p:spTree>
    <p:extLst>
      <p:ext uri="{BB962C8B-B14F-4D97-AF65-F5344CB8AC3E}">
        <p14:creationId xmlns:p14="http://schemas.microsoft.com/office/powerpoint/2010/main" val="1783894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59E7-64DE-456A-B496-1EDE3A526E7A}"/>
              </a:ext>
            </a:extLst>
          </p:cNvPr>
          <p:cNvSpPr>
            <a:spLocks noGrp="1"/>
          </p:cNvSpPr>
          <p:nvPr>
            <p:ph type="title"/>
          </p:nvPr>
        </p:nvSpPr>
        <p:spPr>
          <a:xfrm>
            <a:off x="838200" y="243022"/>
            <a:ext cx="10515600" cy="1325563"/>
          </a:xfrm>
        </p:spPr>
        <p:txBody>
          <a:bodyPr/>
          <a:lstStyle/>
          <a:p>
            <a:r>
              <a:rPr lang="en-US" b="1"/>
              <a:t>CE Referral</a:t>
            </a:r>
          </a:p>
        </p:txBody>
      </p:sp>
      <p:pic>
        <p:nvPicPr>
          <p:cNvPr id="6" name="Content Placeholder 5">
            <a:extLst>
              <a:ext uri="{FF2B5EF4-FFF2-40B4-BE49-F238E27FC236}">
                <a16:creationId xmlns:a16="http://schemas.microsoft.com/office/drawing/2014/main" id="{482001C5-3B0A-4C14-B968-DBDB2781C6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904641" y="1454727"/>
            <a:ext cx="8264333" cy="4508328"/>
          </a:xfrm>
        </p:spPr>
      </p:pic>
      <p:sp>
        <p:nvSpPr>
          <p:cNvPr id="4" name="Slide Number Placeholder 3">
            <a:extLst>
              <a:ext uri="{FF2B5EF4-FFF2-40B4-BE49-F238E27FC236}">
                <a16:creationId xmlns:a16="http://schemas.microsoft.com/office/drawing/2014/main" id="{32C98CC0-D736-40BA-9F8A-EFFF17C403BA}"/>
              </a:ext>
            </a:extLst>
          </p:cNvPr>
          <p:cNvSpPr>
            <a:spLocks noGrp="1"/>
          </p:cNvSpPr>
          <p:nvPr>
            <p:ph type="sldNum" sz="quarter" idx="12"/>
          </p:nvPr>
        </p:nvSpPr>
        <p:spPr/>
        <p:txBody>
          <a:bodyPr/>
          <a:lstStyle/>
          <a:p>
            <a:fld id="{498AECB6-989C-443D-BA29-FB3DBF5C49AF}" type="slidenum">
              <a:rPr lang="en-US" smtClean="0"/>
              <a:t>30</a:t>
            </a:fld>
            <a:endParaRPr lang="en-US"/>
          </a:p>
        </p:txBody>
      </p:sp>
      <p:cxnSp>
        <p:nvCxnSpPr>
          <p:cNvPr id="7" name="Straight Arrow Connector 6">
            <a:extLst>
              <a:ext uri="{FF2B5EF4-FFF2-40B4-BE49-F238E27FC236}">
                <a16:creationId xmlns:a16="http://schemas.microsoft.com/office/drawing/2014/main" id="{E986806A-E0E6-4C70-8830-AD403A133084}"/>
              </a:ext>
            </a:extLst>
          </p:cNvPr>
          <p:cNvCxnSpPr>
            <a:cxnSpLocks/>
          </p:cNvCxnSpPr>
          <p:nvPr/>
        </p:nvCxnSpPr>
        <p:spPr>
          <a:xfrm>
            <a:off x="1586725" y="4023518"/>
            <a:ext cx="1395738" cy="19286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99C6AD-35B6-4312-B141-8EB4947C2410}"/>
              </a:ext>
            </a:extLst>
          </p:cNvPr>
          <p:cNvSpPr txBox="1"/>
          <p:nvPr/>
        </p:nvSpPr>
        <p:spPr>
          <a:xfrm>
            <a:off x="678033" y="2823189"/>
            <a:ext cx="1454116" cy="1200329"/>
          </a:xfrm>
          <a:prstGeom prst="rect">
            <a:avLst/>
          </a:prstGeom>
          <a:noFill/>
          <a:ln w="38100">
            <a:solidFill>
              <a:srgbClr val="C00000"/>
            </a:solidFill>
          </a:ln>
        </p:spPr>
        <p:txBody>
          <a:bodyPr wrap="none" rtlCol="0">
            <a:spAutoFit/>
          </a:bodyPr>
          <a:lstStyle/>
          <a:p>
            <a:r>
              <a:rPr lang="en-US">
                <a:solidFill>
                  <a:srgbClr val="C00000"/>
                </a:solidFill>
              </a:rPr>
              <a:t>CE Referral </a:t>
            </a:r>
          </a:p>
          <a:p>
            <a:r>
              <a:rPr lang="en-US">
                <a:solidFill>
                  <a:srgbClr val="C00000"/>
                </a:solidFill>
              </a:rPr>
              <a:t>Information</a:t>
            </a:r>
          </a:p>
          <a:p>
            <a:r>
              <a:rPr lang="en-US">
                <a:solidFill>
                  <a:srgbClr val="C00000"/>
                </a:solidFill>
              </a:rPr>
              <a:t>created from </a:t>
            </a:r>
          </a:p>
          <a:p>
            <a:r>
              <a:rPr lang="en-US">
                <a:solidFill>
                  <a:srgbClr val="C00000"/>
                </a:solidFill>
              </a:rPr>
              <a:t>Quick Screen</a:t>
            </a:r>
          </a:p>
        </p:txBody>
      </p:sp>
    </p:spTree>
    <p:extLst>
      <p:ext uri="{BB962C8B-B14F-4D97-AF65-F5344CB8AC3E}">
        <p14:creationId xmlns:p14="http://schemas.microsoft.com/office/powerpoint/2010/main" val="1513362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EC582-0008-2CCB-A712-A50574042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3B69B-4EC9-E5D5-521A-6ED09F005860}"/>
              </a:ext>
            </a:extLst>
          </p:cNvPr>
          <p:cNvSpPr>
            <a:spLocks noGrp="1"/>
          </p:cNvSpPr>
          <p:nvPr>
            <p:ph type="title"/>
          </p:nvPr>
        </p:nvSpPr>
        <p:spPr/>
        <p:txBody>
          <a:bodyPr/>
          <a:lstStyle/>
          <a:p>
            <a:r>
              <a:rPr lang="en-US" b="1"/>
              <a:t>Completing the CE Assessment</a:t>
            </a:r>
            <a:endParaRPr lang="en-US"/>
          </a:p>
        </p:txBody>
      </p:sp>
      <p:sp>
        <p:nvSpPr>
          <p:cNvPr id="3" name="Content Placeholder 2">
            <a:extLst>
              <a:ext uri="{FF2B5EF4-FFF2-40B4-BE49-F238E27FC236}">
                <a16:creationId xmlns:a16="http://schemas.microsoft.com/office/drawing/2014/main" id="{D7A12B20-97B5-7642-CA61-797C4D339E26}"/>
              </a:ext>
            </a:extLst>
          </p:cNvPr>
          <p:cNvSpPr>
            <a:spLocks noGrp="1"/>
          </p:cNvSpPr>
          <p:nvPr>
            <p:ph idx="1"/>
          </p:nvPr>
        </p:nvSpPr>
        <p:spPr>
          <a:xfrm>
            <a:off x="838200" y="1681956"/>
            <a:ext cx="10515600" cy="4090287"/>
          </a:xfrm>
        </p:spPr>
        <p:txBody>
          <a:bodyPr vert="horz" lIns="91440" tIns="45720" rIns="91440" bIns="45720" rtlCol="0" anchor="t">
            <a:noAutofit/>
          </a:bodyPr>
          <a:lstStyle/>
          <a:p>
            <a:pPr marL="0" indent="0">
              <a:buNone/>
            </a:pPr>
            <a:r>
              <a:rPr lang="en-US" sz="1600">
                <a:latin typeface="Calibri"/>
                <a:ea typeface="Calibri"/>
                <a:cs typeface="Calibri"/>
              </a:rPr>
              <a:t>Staff that complete the CE Assessment with eligible households must follow the guidelines below:</a:t>
            </a:r>
            <a:endParaRPr lang="en-US" sz="1600">
              <a:ea typeface="Calibri"/>
              <a:cs typeface="Calibri"/>
            </a:endParaRPr>
          </a:p>
          <a:p>
            <a:r>
              <a:rPr lang="en-US" sz="1600">
                <a:latin typeface="Calibri"/>
                <a:ea typeface="Calibri"/>
                <a:cs typeface="Calibri"/>
              </a:rPr>
              <a:t>Explain questions and ensure understanding</a:t>
            </a:r>
          </a:p>
          <a:p>
            <a:r>
              <a:rPr lang="en-US" sz="1600">
                <a:latin typeface="Calibri"/>
                <a:ea typeface="Calibri"/>
                <a:cs typeface="Calibri"/>
              </a:rPr>
              <a:t>Do not attempt to influence answers</a:t>
            </a:r>
          </a:p>
          <a:p>
            <a:r>
              <a:rPr lang="en-US" sz="1600">
                <a:latin typeface="Calibri"/>
                <a:ea typeface="Calibri"/>
                <a:cs typeface="Calibri"/>
              </a:rPr>
              <a:t>Record the answer that the household provides</a:t>
            </a:r>
          </a:p>
          <a:p>
            <a:pPr lvl="1"/>
            <a:r>
              <a:rPr lang="en-US" sz="1600">
                <a:latin typeface="Calibri"/>
                <a:ea typeface="Calibri"/>
                <a:cs typeface="Calibri"/>
              </a:rPr>
              <a:t>If a household says they have a disabling condition, the assessor should record that and let household know that if they are pulled for a housing opportunity, depending on eligibility criteria for that project they will need to provide documentation of that disabling condition from a clinician at that time. However, please note that no documentation is needed to answer “yes” to disabling condition questions at the time of the CE Enrollment.</a:t>
            </a:r>
            <a:endParaRPr lang="en-US" sz="1600">
              <a:ea typeface="Calibri"/>
              <a:cs typeface="Calibri"/>
            </a:endParaRPr>
          </a:p>
          <a:p>
            <a:pPr lvl="1"/>
            <a:r>
              <a:rPr lang="en-US" sz="1600">
                <a:latin typeface="Calibri"/>
                <a:ea typeface="Calibri"/>
                <a:cs typeface="Calibri"/>
              </a:rPr>
              <a:t>If a client answers “No” to having a disabling condition, but you have verification from a licensed clinician confirming that the Head of Household does in fact have one, you can answer in line with the clinician's diagnosis. This can potentially increase the CE Assessment score, but the provider should remember that ultimately, the household may still be required to acknowledge and provide documentation of this disabling condition if pulled for a vacancy.</a:t>
            </a:r>
          </a:p>
          <a:p>
            <a:pPr lvl="1"/>
            <a:r>
              <a:rPr lang="en-US" sz="1600">
                <a:latin typeface="Calibri"/>
                <a:ea typeface="Calibri"/>
                <a:cs typeface="Calibri"/>
              </a:rPr>
              <a:t>If you have reason to believe a household is not being truthful in their answers to get a higher CE Assessment score, engage the household in conversation and explain the importance of accuracy.</a:t>
            </a:r>
          </a:p>
          <a:p>
            <a:endParaRPr lang="en-US" dirty="0">
              <a:latin typeface="Calibri"/>
              <a:ea typeface="Calibri"/>
              <a:cs typeface="Calibri"/>
            </a:endParaRPr>
          </a:p>
          <a:p>
            <a:endParaRPr lang="en-US" sz="2400" dirty="0">
              <a:ea typeface="Calibri"/>
              <a:cs typeface="Calibri"/>
            </a:endParaRPr>
          </a:p>
        </p:txBody>
      </p:sp>
      <p:sp>
        <p:nvSpPr>
          <p:cNvPr id="4" name="Slide Number Placeholder 3">
            <a:extLst>
              <a:ext uri="{FF2B5EF4-FFF2-40B4-BE49-F238E27FC236}">
                <a16:creationId xmlns:a16="http://schemas.microsoft.com/office/drawing/2014/main" id="{A11629A7-4855-7F27-AAB5-8C7ADF55F6F8}"/>
              </a:ext>
            </a:extLst>
          </p:cNvPr>
          <p:cNvSpPr>
            <a:spLocks noGrp="1"/>
          </p:cNvSpPr>
          <p:nvPr>
            <p:ph type="sldNum" sz="quarter" idx="12"/>
          </p:nvPr>
        </p:nvSpPr>
        <p:spPr/>
        <p:txBody>
          <a:bodyPr/>
          <a:lstStyle/>
          <a:p>
            <a:fld id="{498AECB6-989C-443D-BA29-FB3DBF5C49AF}" type="slidenum">
              <a:rPr lang="en-US" smtClean="0"/>
              <a:t>31</a:t>
            </a:fld>
            <a:endParaRPr lang="en-US"/>
          </a:p>
        </p:txBody>
      </p:sp>
    </p:spTree>
    <p:extLst>
      <p:ext uri="{BB962C8B-B14F-4D97-AF65-F5344CB8AC3E}">
        <p14:creationId xmlns:p14="http://schemas.microsoft.com/office/powerpoint/2010/main" val="1610441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5E84-CBEB-E4EC-2181-D5BAC957F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83519-62C5-242D-E2C5-220BF28784E5}"/>
              </a:ext>
            </a:extLst>
          </p:cNvPr>
          <p:cNvSpPr>
            <a:spLocks noGrp="1"/>
          </p:cNvSpPr>
          <p:nvPr>
            <p:ph type="title"/>
          </p:nvPr>
        </p:nvSpPr>
        <p:spPr/>
        <p:txBody>
          <a:bodyPr/>
          <a:lstStyle/>
          <a:p>
            <a:r>
              <a:rPr lang="en-US" b="1"/>
              <a:t>Completing the CE Assessment (cont'd)</a:t>
            </a:r>
            <a:endParaRPr lang="en-US"/>
          </a:p>
        </p:txBody>
      </p:sp>
      <p:sp>
        <p:nvSpPr>
          <p:cNvPr id="3" name="Content Placeholder 2">
            <a:extLst>
              <a:ext uri="{FF2B5EF4-FFF2-40B4-BE49-F238E27FC236}">
                <a16:creationId xmlns:a16="http://schemas.microsoft.com/office/drawing/2014/main" id="{E5CDEC88-F37E-2DE8-D4A8-45533E331A64}"/>
              </a:ext>
            </a:extLst>
          </p:cNvPr>
          <p:cNvSpPr>
            <a:spLocks noGrp="1"/>
          </p:cNvSpPr>
          <p:nvPr>
            <p:ph idx="1"/>
          </p:nvPr>
        </p:nvSpPr>
        <p:spPr>
          <a:xfrm>
            <a:off x="838200" y="1681956"/>
            <a:ext cx="10515600" cy="4090287"/>
          </a:xfrm>
        </p:spPr>
        <p:txBody>
          <a:bodyPr vert="horz" lIns="91440" tIns="45720" rIns="91440" bIns="45720" rtlCol="0" anchor="t">
            <a:noAutofit/>
          </a:bodyPr>
          <a:lstStyle/>
          <a:p>
            <a:r>
              <a:rPr lang="en-US" sz="1800">
                <a:latin typeface="Calibri"/>
                <a:ea typeface="Calibri"/>
                <a:cs typeface="Calibri"/>
              </a:rPr>
              <a:t>Ensure households understand that answers to the Housing Needs and Preferences section of the CE Assessment will be considered with regards to what opportunities they are offered. They will only be considered for the types of housing and features of housing that are selected in those questions. Assessors should make sure households understand to only select the types of housing they are interested in as opposed to blindly opting into everything, as denying a unit will be counted as a strike.</a:t>
            </a:r>
            <a:br>
              <a:rPr lang="en-US" sz="1800" dirty="0">
                <a:latin typeface="Calibri"/>
                <a:ea typeface="Calibri"/>
                <a:cs typeface="Calibri"/>
              </a:rPr>
            </a:br>
            <a:endParaRPr lang="en-US" sz="1800">
              <a:ea typeface="Calibri"/>
              <a:cs typeface="Calibri"/>
            </a:endParaRPr>
          </a:p>
          <a:p>
            <a:r>
              <a:rPr lang="en-US" sz="1800">
                <a:latin typeface="Calibri"/>
                <a:ea typeface="Calibri"/>
                <a:cs typeface="Calibri"/>
              </a:rPr>
              <a:t>Upon completing the CE Enrollment, staff should notify the household to inform them if any of the provided answers change, explaining that some answers affect their CE Assessment score.</a:t>
            </a:r>
          </a:p>
          <a:p>
            <a:endParaRPr lang="en-US" dirty="0"/>
          </a:p>
          <a:p>
            <a:endParaRPr lang="en-US" sz="2400" dirty="0">
              <a:ea typeface="Calibri"/>
              <a:cs typeface="Calibri"/>
            </a:endParaRPr>
          </a:p>
        </p:txBody>
      </p:sp>
      <p:sp>
        <p:nvSpPr>
          <p:cNvPr id="4" name="Slide Number Placeholder 3">
            <a:extLst>
              <a:ext uri="{FF2B5EF4-FFF2-40B4-BE49-F238E27FC236}">
                <a16:creationId xmlns:a16="http://schemas.microsoft.com/office/drawing/2014/main" id="{39568F82-A7C5-E32A-5BE7-86DFE7D617C4}"/>
              </a:ext>
            </a:extLst>
          </p:cNvPr>
          <p:cNvSpPr>
            <a:spLocks noGrp="1"/>
          </p:cNvSpPr>
          <p:nvPr>
            <p:ph type="sldNum" sz="quarter" idx="12"/>
          </p:nvPr>
        </p:nvSpPr>
        <p:spPr/>
        <p:txBody>
          <a:bodyPr/>
          <a:lstStyle/>
          <a:p>
            <a:fld id="{498AECB6-989C-443D-BA29-FB3DBF5C49AF}" type="slidenum">
              <a:rPr lang="en-US" smtClean="0"/>
              <a:t>32</a:t>
            </a:fld>
            <a:endParaRPr lang="en-US"/>
          </a:p>
        </p:txBody>
      </p:sp>
    </p:spTree>
    <p:extLst>
      <p:ext uri="{BB962C8B-B14F-4D97-AF65-F5344CB8AC3E}">
        <p14:creationId xmlns:p14="http://schemas.microsoft.com/office/powerpoint/2010/main" val="98620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2949-899B-4538-958F-FD666D384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D854D-25F9-DD75-BC84-FFF22378DFCD}"/>
              </a:ext>
            </a:extLst>
          </p:cNvPr>
          <p:cNvSpPr>
            <a:spLocks noGrp="1"/>
          </p:cNvSpPr>
          <p:nvPr>
            <p:ph type="title"/>
          </p:nvPr>
        </p:nvSpPr>
        <p:spPr/>
        <p:txBody>
          <a:bodyPr/>
          <a:lstStyle/>
          <a:p>
            <a:r>
              <a:rPr lang="en-US" b="1"/>
              <a:t>Next steps for case management</a:t>
            </a:r>
            <a:endParaRPr lang="en-US"/>
          </a:p>
        </p:txBody>
      </p:sp>
      <p:sp>
        <p:nvSpPr>
          <p:cNvPr id="3" name="Content Placeholder 2">
            <a:extLst>
              <a:ext uri="{FF2B5EF4-FFF2-40B4-BE49-F238E27FC236}">
                <a16:creationId xmlns:a16="http://schemas.microsoft.com/office/drawing/2014/main" id="{5A35AD06-D4DC-189C-6A77-B16A8B500508}"/>
              </a:ext>
            </a:extLst>
          </p:cNvPr>
          <p:cNvSpPr>
            <a:spLocks noGrp="1"/>
          </p:cNvSpPr>
          <p:nvPr>
            <p:ph idx="1"/>
          </p:nvPr>
        </p:nvSpPr>
        <p:spPr>
          <a:xfrm>
            <a:off x="838200" y="1681956"/>
            <a:ext cx="10515600" cy="4090287"/>
          </a:xfrm>
        </p:spPr>
        <p:txBody>
          <a:bodyPr vert="horz" lIns="91440" tIns="45720" rIns="91440" bIns="45720" rtlCol="0" anchor="t">
            <a:noAutofit/>
          </a:bodyPr>
          <a:lstStyle/>
          <a:p>
            <a:r>
              <a:rPr lang="en-US" sz="2000">
                <a:latin typeface="Calibri"/>
                <a:ea typeface="Calibri"/>
                <a:cs typeface="Calibri"/>
              </a:rPr>
              <a:t>Households enrolled in CE and their providers should know that due to these housing projects having scarce resources, not all households added to CE will ultimately be offered housing through the CE system.</a:t>
            </a:r>
            <a:br>
              <a:rPr lang="en-US" sz="2000" dirty="0">
                <a:latin typeface="Calibri"/>
                <a:ea typeface="Calibri"/>
                <a:cs typeface="Calibri"/>
              </a:rPr>
            </a:br>
            <a:endParaRPr lang="en-US" sz="2000" dirty="0">
              <a:latin typeface="Calibri"/>
              <a:ea typeface="Calibri"/>
              <a:cs typeface="Calibri"/>
            </a:endParaRPr>
          </a:p>
          <a:p>
            <a:r>
              <a:rPr lang="en-US" sz="2000">
                <a:latin typeface="Calibri"/>
                <a:ea typeface="Calibri"/>
                <a:cs typeface="Calibri"/>
              </a:rPr>
              <a:t>BoS CoC wants to emphasize to providers that </a:t>
            </a:r>
            <a:r>
              <a:rPr lang="en-US" sz="2000" u="sng">
                <a:latin typeface="Calibri"/>
                <a:ea typeface="Calibri"/>
                <a:cs typeface="Calibri"/>
              </a:rPr>
              <a:t>getting a household enrolled in CE is only one component of a larger plan to support them and help them secure housing</a:t>
            </a:r>
            <a:r>
              <a:rPr lang="en-US" sz="2000">
                <a:latin typeface="Calibri"/>
                <a:ea typeface="Calibri"/>
                <a:cs typeface="Calibri"/>
              </a:rPr>
              <a:t>. Providers should also prioritize:</a:t>
            </a:r>
            <a:br>
              <a:rPr lang="en-US" sz="1800" dirty="0">
                <a:latin typeface="Calibri"/>
                <a:ea typeface="Calibri"/>
                <a:cs typeface="Calibri"/>
              </a:rPr>
            </a:br>
            <a:endParaRPr lang="en-US" sz="1800" dirty="0">
              <a:latin typeface="Calibri"/>
              <a:ea typeface="Calibri"/>
              <a:cs typeface="Calibri"/>
            </a:endParaRPr>
          </a:p>
          <a:p>
            <a:pPr lvl="1"/>
            <a:r>
              <a:rPr lang="en-US" sz="1800">
                <a:latin typeface="Calibri"/>
                <a:ea typeface="Calibri"/>
                <a:cs typeface="Calibri"/>
              </a:rPr>
              <a:t>Ensuring households are connected to services that support their immediate needs (case management, shelter access, medical providers, etc), and</a:t>
            </a:r>
          </a:p>
          <a:p>
            <a:pPr lvl="1"/>
            <a:r>
              <a:rPr lang="en-US" sz="1800">
                <a:latin typeface="Calibri"/>
                <a:ea typeface="Calibri"/>
                <a:cs typeface="Calibri"/>
              </a:rPr>
              <a:t>Pursuing other routes to housing and housing applications that could be a fit for the household (CHAMP application for MA public housing, federal public housing opportunities, voucher programs, etc)</a:t>
            </a:r>
          </a:p>
          <a:p>
            <a:endParaRPr lang="en-US" sz="1800" dirty="0">
              <a:latin typeface="Calibri"/>
              <a:ea typeface="Calibri"/>
              <a:cs typeface="Calibri"/>
            </a:endParaRPr>
          </a:p>
          <a:p>
            <a:endParaRPr lang="en-US" dirty="0"/>
          </a:p>
          <a:p>
            <a:endParaRPr lang="en-US" sz="2400" dirty="0">
              <a:ea typeface="Calibri"/>
              <a:cs typeface="Calibri"/>
            </a:endParaRPr>
          </a:p>
        </p:txBody>
      </p:sp>
      <p:sp>
        <p:nvSpPr>
          <p:cNvPr id="4" name="Slide Number Placeholder 3">
            <a:extLst>
              <a:ext uri="{FF2B5EF4-FFF2-40B4-BE49-F238E27FC236}">
                <a16:creationId xmlns:a16="http://schemas.microsoft.com/office/drawing/2014/main" id="{1EE06D2A-4ACC-0D6B-F46B-3732182DD3C2}"/>
              </a:ext>
            </a:extLst>
          </p:cNvPr>
          <p:cNvSpPr>
            <a:spLocks noGrp="1"/>
          </p:cNvSpPr>
          <p:nvPr>
            <p:ph type="sldNum" sz="quarter" idx="12"/>
          </p:nvPr>
        </p:nvSpPr>
        <p:spPr/>
        <p:txBody>
          <a:bodyPr/>
          <a:lstStyle/>
          <a:p>
            <a:fld id="{498AECB6-989C-443D-BA29-FB3DBF5C49AF}" type="slidenum">
              <a:rPr lang="en-US" smtClean="0"/>
              <a:t>33</a:t>
            </a:fld>
            <a:endParaRPr lang="en-US"/>
          </a:p>
        </p:txBody>
      </p:sp>
    </p:spTree>
    <p:extLst>
      <p:ext uri="{BB962C8B-B14F-4D97-AF65-F5344CB8AC3E}">
        <p14:creationId xmlns:p14="http://schemas.microsoft.com/office/powerpoint/2010/main" val="347131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0B7D-5500-4476-8E2E-373AD75E77DD}"/>
              </a:ext>
            </a:extLst>
          </p:cNvPr>
          <p:cNvSpPr>
            <a:spLocks noGrp="1"/>
          </p:cNvSpPr>
          <p:nvPr>
            <p:ph type="title"/>
          </p:nvPr>
        </p:nvSpPr>
        <p:spPr/>
        <p:txBody>
          <a:bodyPr/>
          <a:lstStyle/>
          <a:p>
            <a:r>
              <a:rPr lang="en-US" b="1"/>
              <a:t>CE Project Dashboard</a:t>
            </a:r>
          </a:p>
        </p:txBody>
      </p:sp>
      <p:pic>
        <p:nvPicPr>
          <p:cNvPr id="6" name="Content Placeholder 5">
            <a:extLst>
              <a:ext uri="{FF2B5EF4-FFF2-40B4-BE49-F238E27FC236}">
                <a16:creationId xmlns:a16="http://schemas.microsoft.com/office/drawing/2014/main" id="{3F089C27-506A-48F9-A9A5-E1C7E5E1E04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914525" y="1538868"/>
            <a:ext cx="8781380" cy="4404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D250109-933A-4B4F-BDD9-017C5BFB17F2}"/>
              </a:ext>
            </a:extLst>
          </p:cNvPr>
          <p:cNvSpPr>
            <a:spLocks noGrp="1"/>
          </p:cNvSpPr>
          <p:nvPr>
            <p:ph type="sldNum" sz="quarter" idx="12"/>
          </p:nvPr>
        </p:nvSpPr>
        <p:spPr/>
        <p:txBody>
          <a:bodyPr/>
          <a:lstStyle/>
          <a:p>
            <a:fld id="{498AECB6-989C-443D-BA29-FB3DBF5C49AF}" type="slidenum">
              <a:rPr lang="en-US" smtClean="0"/>
              <a:t>34</a:t>
            </a:fld>
            <a:endParaRPr lang="en-US"/>
          </a:p>
        </p:txBody>
      </p:sp>
      <p:sp>
        <p:nvSpPr>
          <p:cNvPr id="7" name="TextBox 6">
            <a:extLst>
              <a:ext uri="{FF2B5EF4-FFF2-40B4-BE49-F238E27FC236}">
                <a16:creationId xmlns:a16="http://schemas.microsoft.com/office/drawing/2014/main" id="{887314DC-D58D-46B0-9837-86F79AF8C3B7}"/>
              </a:ext>
            </a:extLst>
          </p:cNvPr>
          <p:cNvSpPr txBox="1"/>
          <p:nvPr/>
        </p:nvSpPr>
        <p:spPr>
          <a:xfrm>
            <a:off x="167268" y="1807527"/>
            <a:ext cx="1646896" cy="1477328"/>
          </a:xfrm>
          <a:prstGeom prst="rect">
            <a:avLst/>
          </a:prstGeom>
          <a:noFill/>
          <a:ln w="28575">
            <a:solidFill>
              <a:srgbClr val="C00000"/>
            </a:solidFill>
          </a:ln>
        </p:spPr>
        <p:txBody>
          <a:bodyPr wrap="square" rtlCol="0">
            <a:spAutoFit/>
          </a:bodyPr>
          <a:lstStyle/>
          <a:p>
            <a:r>
              <a:rPr lang="en-US"/>
              <a:t>Clients must be </a:t>
            </a:r>
          </a:p>
          <a:p>
            <a:r>
              <a:rPr lang="en-US"/>
              <a:t>added to a SO or ES project to be added to this project </a:t>
            </a:r>
          </a:p>
        </p:txBody>
      </p:sp>
    </p:spTree>
    <p:extLst>
      <p:ext uri="{BB962C8B-B14F-4D97-AF65-F5344CB8AC3E}">
        <p14:creationId xmlns:p14="http://schemas.microsoft.com/office/powerpoint/2010/main" val="87403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92C1-9C01-4F6E-9796-96AB3BD0CF6A}"/>
              </a:ext>
            </a:extLst>
          </p:cNvPr>
          <p:cNvSpPr>
            <a:spLocks noGrp="1"/>
          </p:cNvSpPr>
          <p:nvPr>
            <p:ph type="title"/>
          </p:nvPr>
        </p:nvSpPr>
        <p:spPr>
          <a:xfrm>
            <a:off x="838200" y="78230"/>
            <a:ext cx="10515600" cy="1325563"/>
          </a:xfrm>
        </p:spPr>
        <p:txBody>
          <a:bodyPr/>
          <a:lstStyle/>
          <a:p>
            <a:r>
              <a:rPr lang="en-US" b="1"/>
              <a:t>CE Pending Intakes</a:t>
            </a:r>
          </a:p>
        </p:txBody>
      </p:sp>
      <p:pic>
        <p:nvPicPr>
          <p:cNvPr id="6" name="Content Placeholder 5">
            <a:extLst>
              <a:ext uri="{FF2B5EF4-FFF2-40B4-BE49-F238E27FC236}">
                <a16:creationId xmlns:a16="http://schemas.microsoft.com/office/drawing/2014/main" id="{19332F4E-376F-4E7C-87B7-340C273E72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834704" y="1403793"/>
            <a:ext cx="4882899" cy="5317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1C62A84-30F6-4011-9BBD-18CB4FF4591C}"/>
              </a:ext>
            </a:extLst>
          </p:cNvPr>
          <p:cNvSpPr>
            <a:spLocks noGrp="1"/>
          </p:cNvSpPr>
          <p:nvPr>
            <p:ph type="sldNum" sz="quarter" idx="12"/>
          </p:nvPr>
        </p:nvSpPr>
        <p:spPr/>
        <p:txBody>
          <a:bodyPr/>
          <a:lstStyle/>
          <a:p>
            <a:fld id="{498AECB6-989C-443D-BA29-FB3DBF5C49AF}" type="slidenum">
              <a:rPr lang="en-US" smtClean="0"/>
              <a:t>35</a:t>
            </a:fld>
            <a:endParaRPr lang="en-US"/>
          </a:p>
        </p:txBody>
      </p:sp>
      <p:sp>
        <p:nvSpPr>
          <p:cNvPr id="7" name="TextBox 6">
            <a:extLst>
              <a:ext uri="{FF2B5EF4-FFF2-40B4-BE49-F238E27FC236}">
                <a16:creationId xmlns:a16="http://schemas.microsoft.com/office/drawing/2014/main" id="{9AB6736B-26FB-43E4-8B8F-D28558E171B1}"/>
              </a:ext>
            </a:extLst>
          </p:cNvPr>
          <p:cNvSpPr txBox="1"/>
          <p:nvPr/>
        </p:nvSpPr>
        <p:spPr>
          <a:xfrm>
            <a:off x="701048" y="1403793"/>
            <a:ext cx="2579489" cy="923330"/>
          </a:xfrm>
          <a:prstGeom prst="rect">
            <a:avLst/>
          </a:prstGeom>
          <a:noFill/>
          <a:ln w="38100">
            <a:solidFill>
              <a:srgbClr val="C00000"/>
            </a:solidFill>
          </a:ln>
        </p:spPr>
        <p:txBody>
          <a:bodyPr wrap="none" rtlCol="0">
            <a:spAutoFit/>
          </a:bodyPr>
          <a:lstStyle/>
          <a:p>
            <a:r>
              <a:rPr lang="en-US"/>
              <a:t>Select Client Public ID to </a:t>
            </a:r>
          </a:p>
          <a:p>
            <a:r>
              <a:rPr lang="en-US"/>
              <a:t>complete a CE Intake and</a:t>
            </a:r>
          </a:p>
          <a:p>
            <a:r>
              <a:rPr lang="en-US"/>
              <a:t>CE Assessment</a:t>
            </a:r>
          </a:p>
        </p:txBody>
      </p:sp>
    </p:spTree>
    <p:extLst>
      <p:ext uri="{BB962C8B-B14F-4D97-AF65-F5344CB8AC3E}">
        <p14:creationId xmlns:p14="http://schemas.microsoft.com/office/powerpoint/2010/main" val="3948954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28E7-2670-4A3A-BBD1-2AF1C61DE3BE}"/>
              </a:ext>
            </a:extLst>
          </p:cNvPr>
          <p:cNvSpPr>
            <a:spLocks noGrp="1"/>
          </p:cNvSpPr>
          <p:nvPr>
            <p:ph type="title"/>
          </p:nvPr>
        </p:nvSpPr>
        <p:spPr>
          <a:xfrm>
            <a:off x="755072" y="136525"/>
            <a:ext cx="10515600" cy="1325563"/>
          </a:xfrm>
        </p:spPr>
        <p:txBody>
          <a:bodyPr/>
          <a:lstStyle/>
          <a:p>
            <a:r>
              <a:rPr lang="en-US" b="1"/>
              <a:t>CE Intake</a:t>
            </a:r>
          </a:p>
        </p:txBody>
      </p:sp>
      <p:pic>
        <p:nvPicPr>
          <p:cNvPr id="6" name="Content Placeholder 5">
            <a:extLst>
              <a:ext uri="{FF2B5EF4-FFF2-40B4-BE49-F238E27FC236}">
                <a16:creationId xmlns:a16="http://schemas.microsoft.com/office/drawing/2014/main" id="{F87D2DC3-430D-496E-AC8F-313A11A5CDB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482502" y="1167319"/>
            <a:ext cx="6973382" cy="5116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95F75AA6-5CE9-482B-A9B7-9DA85A6F2177}"/>
              </a:ext>
            </a:extLst>
          </p:cNvPr>
          <p:cNvSpPr>
            <a:spLocks noGrp="1"/>
          </p:cNvSpPr>
          <p:nvPr>
            <p:ph type="sldNum" sz="quarter" idx="12"/>
          </p:nvPr>
        </p:nvSpPr>
        <p:spPr/>
        <p:txBody>
          <a:bodyPr/>
          <a:lstStyle/>
          <a:p>
            <a:fld id="{498AECB6-989C-443D-BA29-FB3DBF5C49AF}" type="slidenum">
              <a:rPr lang="en-US" smtClean="0"/>
              <a:t>36</a:t>
            </a:fld>
            <a:endParaRPr lang="en-US"/>
          </a:p>
        </p:txBody>
      </p:sp>
      <p:cxnSp>
        <p:nvCxnSpPr>
          <p:cNvPr id="8" name="Straight Arrow Connector 7">
            <a:extLst>
              <a:ext uri="{FF2B5EF4-FFF2-40B4-BE49-F238E27FC236}">
                <a16:creationId xmlns:a16="http://schemas.microsoft.com/office/drawing/2014/main" id="{DCEFC0B3-6E45-4086-9E32-55161D96D490}"/>
              </a:ext>
            </a:extLst>
          </p:cNvPr>
          <p:cNvCxnSpPr>
            <a:cxnSpLocks/>
          </p:cNvCxnSpPr>
          <p:nvPr/>
        </p:nvCxnSpPr>
        <p:spPr>
          <a:xfrm>
            <a:off x="2081719" y="4299242"/>
            <a:ext cx="1342417" cy="38949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64D579-DBE8-4F3C-AB9F-9D5EAC5B3C04}"/>
              </a:ext>
            </a:extLst>
          </p:cNvPr>
          <p:cNvSpPr txBox="1"/>
          <p:nvPr/>
        </p:nvSpPr>
        <p:spPr>
          <a:xfrm>
            <a:off x="515566" y="3375912"/>
            <a:ext cx="2723745" cy="923330"/>
          </a:xfrm>
          <a:prstGeom prst="rect">
            <a:avLst/>
          </a:prstGeom>
          <a:noFill/>
          <a:ln w="44450">
            <a:solidFill>
              <a:srgbClr val="C00000"/>
            </a:solidFill>
          </a:ln>
        </p:spPr>
        <p:txBody>
          <a:bodyPr wrap="square" rtlCol="0">
            <a:spAutoFit/>
          </a:bodyPr>
          <a:lstStyle/>
          <a:p>
            <a:pPr algn="ctr"/>
            <a:r>
              <a:rPr lang="en-US"/>
              <a:t>Very important! </a:t>
            </a:r>
          </a:p>
          <a:p>
            <a:pPr algn="ctr"/>
            <a:r>
              <a:rPr lang="en-US"/>
              <a:t>Fill in Client phone number</a:t>
            </a:r>
          </a:p>
          <a:p>
            <a:pPr algn="ctr"/>
            <a:r>
              <a:rPr lang="en-US"/>
              <a:t>&amp; Email if they have one</a:t>
            </a:r>
          </a:p>
        </p:txBody>
      </p:sp>
      <p:cxnSp>
        <p:nvCxnSpPr>
          <p:cNvPr id="7" name="Straight Arrow Connector 6">
            <a:extLst>
              <a:ext uri="{FF2B5EF4-FFF2-40B4-BE49-F238E27FC236}">
                <a16:creationId xmlns:a16="http://schemas.microsoft.com/office/drawing/2014/main" id="{397A6468-9929-4652-9F26-159E299F84D3}"/>
              </a:ext>
            </a:extLst>
          </p:cNvPr>
          <p:cNvCxnSpPr>
            <a:cxnSpLocks/>
          </p:cNvCxnSpPr>
          <p:nvPr/>
        </p:nvCxnSpPr>
        <p:spPr>
          <a:xfrm>
            <a:off x="2059390" y="5831874"/>
            <a:ext cx="1342417" cy="38949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C329F3-AE76-407A-883C-5776BDA0982A}"/>
              </a:ext>
            </a:extLst>
          </p:cNvPr>
          <p:cNvSpPr txBox="1"/>
          <p:nvPr/>
        </p:nvSpPr>
        <p:spPr>
          <a:xfrm>
            <a:off x="394856" y="5185543"/>
            <a:ext cx="2844455" cy="646331"/>
          </a:xfrm>
          <a:prstGeom prst="rect">
            <a:avLst/>
          </a:prstGeom>
          <a:noFill/>
          <a:ln w="44450">
            <a:solidFill>
              <a:srgbClr val="C00000"/>
            </a:solidFill>
          </a:ln>
        </p:spPr>
        <p:txBody>
          <a:bodyPr wrap="square" rtlCol="0">
            <a:spAutoFit/>
          </a:bodyPr>
          <a:lstStyle/>
          <a:p>
            <a:pPr algn="ctr"/>
            <a:r>
              <a:rPr lang="en-US"/>
              <a:t>Select “Next” and complete the remaining steps </a:t>
            </a:r>
          </a:p>
        </p:txBody>
      </p:sp>
    </p:spTree>
    <p:extLst>
      <p:ext uri="{BB962C8B-B14F-4D97-AF65-F5344CB8AC3E}">
        <p14:creationId xmlns:p14="http://schemas.microsoft.com/office/powerpoint/2010/main" val="3198304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0BA8-F663-C692-AD41-04B2C78AD8F5}"/>
              </a:ext>
            </a:extLst>
          </p:cNvPr>
          <p:cNvSpPr>
            <a:spLocks noGrp="1"/>
          </p:cNvSpPr>
          <p:nvPr>
            <p:ph type="title"/>
          </p:nvPr>
        </p:nvSpPr>
        <p:spPr/>
        <p:txBody>
          <a:bodyPr/>
          <a:lstStyle/>
          <a:p>
            <a:r>
              <a:rPr lang="en-US"/>
              <a:t>Case Manager</a:t>
            </a:r>
          </a:p>
        </p:txBody>
      </p:sp>
      <p:pic>
        <p:nvPicPr>
          <p:cNvPr id="6" name="Content Placeholder 5" descr="Graphical user interface, text, application, email&#10;&#10;AI-generated content may be incorrect.">
            <a:extLst>
              <a:ext uri="{FF2B5EF4-FFF2-40B4-BE49-F238E27FC236}">
                <a16:creationId xmlns:a16="http://schemas.microsoft.com/office/drawing/2014/main" id="{CC370F8B-0FE4-E6DC-78F7-140E08E9B3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240" y="1614792"/>
            <a:ext cx="7770797" cy="4136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40E98C5-5C2E-F63A-F84B-D2F07A842FB7}"/>
              </a:ext>
            </a:extLst>
          </p:cNvPr>
          <p:cNvSpPr>
            <a:spLocks noGrp="1"/>
          </p:cNvSpPr>
          <p:nvPr>
            <p:ph type="sldNum" sz="quarter" idx="12"/>
          </p:nvPr>
        </p:nvSpPr>
        <p:spPr/>
        <p:txBody>
          <a:bodyPr/>
          <a:lstStyle/>
          <a:p>
            <a:fld id="{498AECB6-989C-443D-BA29-FB3DBF5C49AF}" type="slidenum">
              <a:rPr lang="en-US" smtClean="0"/>
              <a:t>37</a:t>
            </a:fld>
            <a:endParaRPr lang="en-US"/>
          </a:p>
        </p:txBody>
      </p:sp>
      <p:sp>
        <p:nvSpPr>
          <p:cNvPr id="7" name="TextBox 6">
            <a:extLst>
              <a:ext uri="{FF2B5EF4-FFF2-40B4-BE49-F238E27FC236}">
                <a16:creationId xmlns:a16="http://schemas.microsoft.com/office/drawing/2014/main" id="{A820987A-4D59-2C2C-B8C4-FF784ACDAF5A}"/>
              </a:ext>
            </a:extLst>
          </p:cNvPr>
          <p:cNvSpPr txBox="1"/>
          <p:nvPr/>
        </p:nvSpPr>
        <p:spPr>
          <a:xfrm>
            <a:off x="155643" y="2598807"/>
            <a:ext cx="1929320" cy="2308324"/>
          </a:xfrm>
          <a:prstGeom prst="rect">
            <a:avLst/>
          </a:prstGeom>
          <a:noFill/>
          <a:ln w="44450">
            <a:solidFill>
              <a:srgbClr val="C00000"/>
            </a:solidFill>
          </a:ln>
        </p:spPr>
        <p:txBody>
          <a:bodyPr wrap="square" rtlCol="0">
            <a:spAutoFit/>
          </a:bodyPr>
          <a:lstStyle/>
          <a:p>
            <a:pPr algn="ctr"/>
            <a:r>
              <a:rPr lang="en-US"/>
              <a:t>Very important! </a:t>
            </a:r>
          </a:p>
          <a:p>
            <a:pPr algn="ctr"/>
            <a:r>
              <a:rPr lang="en-US"/>
              <a:t>Fill in Case Manager’s information</a:t>
            </a:r>
          </a:p>
          <a:p>
            <a:pPr algn="ctr"/>
            <a:endParaRPr lang="en-US"/>
          </a:p>
          <a:p>
            <a:pPr algn="ctr"/>
            <a:r>
              <a:rPr lang="en-US"/>
              <a:t>Keep this information up to date!</a:t>
            </a:r>
          </a:p>
        </p:txBody>
      </p:sp>
    </p:spTree>
    <p:extLst>
      <p:ext uri="{BB962C8B-B14F-4D97-AF65-F5344CB8AC3E}">
        <p14:creationId xmlns:p14="http://schemas.microsoft.com/office/powerpoint/2010/main" val="342973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7CCC-4674-B260-638C-94F3EBBE7958}"/>
              </a:ext>
            </a:extLst>
          </p:cNvPr>
          <p:cNvSpPr>
            <a:spLocks noGrp="1"/>
          </p:cNvSpPr>
          <p:nvPr>
            <p:ph type="title"/>
          </p:nvPr>
        </p:nvSpPr>
        <p:spPr/>
        <p:txBody>
          <a:bodyPr/>
          <a:lstStyle/>
          <a:p>
            <a:r>
              <a:rPr lang="en-US" b="1"/>
              <a:t>CE Intake - Income </a:t>
            </a:r>
            <a:endParaRPr lang="en-US"/>
          </a:p>
        </p:txBody>
      </p:sp>
      <p:pic>
        <p:nvPicPr>
          <p:cNvPr id="6" name="Content Placeholder 5" descr="Graphical user interface, text, application&#10;&#10;AI-generated content may be incorrect.">
            <a:extLst>
              <a:ext uri="{FF2B5EF4-FFF2-40B4-BE49-F238E27FC236}">
                <a16:creationId xmlns:a16="http://schemas.microsoft.com/office/drawing/2014/main" id="{F8B9914B-B98C-EC13-989F-FCE8567E2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026" y="1595336"/>
            <a:ext cx="7480570" cy="5188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C936A904-D376-9D72-5AC4-B4037198A013}"/>
              </a:ext>
            </a:extLst>
          </p:cNvPr>
          <p:cNvSpPr>
            <a:spLocks noGrp="1"/>
          </p:cNvSpPr>
          <p:nvPr>
            <p:ph type="sldNum" sz="quarter" idx="12"/>
          </p:nvPr>
        </p:nvSpPr>
        <p:spPr/>
        <p:txBody>
          <a:bodyPr/>
          <a:lstStyle/>
          <a:p>
            <a:fld id="{498AECB6-989C-443D-BA29-FB3DBF5C49AF}" type="slidenum">
              <a:rPr lang="en-US" smtClean="0"/>
              <a:t>38</a:t>
            </a:fld>
            <a:endParaRPr lang="en-US"/>
          </a:p>
        </p:txBody>
      </p:sp>
    </p:spTree>
    <p:extLst>
      <p:ext uri="{BB962C8B-B14F-4D97-AF65-F5344CB8AC3E}">
        <p14:creationId xmlns:p14="http://schemas.microsoft.com/office/powerpoint/2010/main" val="411476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166B-62D8-7275-1A18-1A927742A2E4}"/>
              </a:ext>
            </a:extLst>
          </p:cNvPr>
          <p:cNvSpPr>
            <a:spLocks noGrp="1"/>
          </p:cNvSpPr>
          <p:nvPr>
            <p:ph type="title"/>
          </p:nvPr>
        </p:nvSpPr>
        <p:spPr/>
        <p:txBody>
          <a:bodyPr/>
          <a:lstStyle/>
          <a:p>
            <a:r>
              <a:rPr lang="en-US" b="1"/>
              <a:t>CE Intake – Health Insurance</a:t>
            </a:r>
            <a:endParaRPr lang="en-US"/>
          </a:p>
        </p:txBody>
      </p:sp>
      <p:pic>
        <p:nvPicPr>
          <p:cNvPr id="6" name="Content Placeholder 5" descr="Graphical user interface, text&#10;&#10;AI-generated content may be incorrect.">
            <a:extLst>
              <a:ext uri="{FF2B5EF4-FFF2-40B4-BE49-F238E27FC236}">
                <a16:creationId xmlns:a16="http://schemas.microsoft.com/office/drawing/2014/main" id="{46B50E85-BEBF-531A-F5FF-B8EB3A48F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945" y="1690688"/>
            <a:ext cx="6527259" cy="4941657"/>
          </a:xfrm>
        </p:spPr>
      </p:pic>
      <p:sp>
        <p:nvSpPr>
          <p:cNvPr id="4" name="Slide Number Placeholder 3">
            <a:extLst>
              <a:ext uri="{FF2B5EF4-FFF2-40B4-BE49-F238E27FC236}">
                <a16:creationId xmlns:a16="http://schemas.microsoft.com/office/drawing/2014/main" id="{EA1BE29D-7EA4-5797-AAFE-8F92959143AC}"/>
              </a:ext>
            </a:extLst>
          </p:cNvPr>
          <p:cNvSpPr>
            <a:spLocks noGrp="1"/>
          </p:cNvSpPr>
          <p:nvPr>
            <p:ph type="sldNum" sz="quarter" idx="12"/>
          </p:nvPr>
        </p:nvSpPr>
        <p:spPr/>
        <p:txBody>
          <a:bodyPr/>
          <a:lstStyle/>
          <a:p>
            <a:fld id="{498AECB6-989C-443D-BA29-FB3DBF5C49AF}" type="slidenum">
              <a:rPr lang="en-US" smtClean="0"/>
              <a:t>39</a:t>
            </a:fld>
            <a:endParaRPr lang="en-US"/>
          </a:p>
        </p:txBody>
      </p:sp>
    </p:spTree>
    <p:extLst>
      <p:ext uri="{BB962C8B-B14F-4D97-AF65-F5344CB8AC3E}">
        <p14:creationId xmlns:p14="http://schemas.microsoft.com/office/powerpoint/2010/main" val="369673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B9EADE-99A9-455C-85B4-C120E9211F5E}"/>
              </a:ext>
            </a:extLst>
          </p:cNvPr>
          <p:cNvSpPr>
            <a:spLocks noGrp="1"/>
          </p:cNvSpPr>
          <p:nvPr>
            <p:ph type="sldNum" sz="quarter" idx="12"/>
          </p:nvPr>
        </p:nvSpPr>
        <p:spPr/>
        <p:txBody>
          <a:bodyPr/>
          <a:lstStyle/>
          <a:p>
            <a:fld id="{498AECB6-989C-443D-BA29-FB3DBF5C49AF}" type="slidenum">
              <a:rPr lang="en-US" smtClean="0"/>
              <a:t>4</a:t>
            </a:fld>
            <a:endParaRPr lang="en-US"/>
          </a:p>
        </p:txBody>
      </p:sp>
      <p:sp>
        <p:nvSpPr>
          <p:cNvPr id="5" name="Title 1">
            <a:extLst>
              <a:ext uri="{FF2B5EF4-FFF2-40B4-BE49-F238E27FC236}">
                <a16:creationId xmlns:a16="http://schemas.microsoft.com/office/drawing/2014/main" id="{475B1FF6-5911-420F-8C2E-BDCED40CF2B5}"/>
              </a:ext>
            </a:extLst>
          </p:cNvPr>
          <p:cNvSpPr>
            <a:spLocks noGrp="1"/>
          </p:cNvSpPr>
          <p:nvPr>
            <p:ph type="title"/>
          </p:nvPr>
        </p:nvSpPr>
        <p:spPr>
          <a:xfrm>
            <a:off x="838200" y="365125"/>
            <a:ext cx="10515600" cy="1325563"/>
          </a:xfrm>
        </p:spPr>
        <p:txBody>
          <a:bodyPr/>
          <a:lstStyle/>
          <a:p>
            <a:r>
              <a:rPr lang="en-US" b="1"/>
              <a:t>Coordinated Entry requirement</a:t>
            </a:r>
          </a:p>
        </p:txBody>
      </p:sp>
      <p:sp>
        <p:nvSpPr>
          <p:cNvPr id="6" name="Content Placeholder 2">
            <a:extLst>
              <a:ext uri="{FF2B5EF4-FFF2-40B4-BE49-F238E27FC236}">
                <a16:creationId xmlns:a16="http://schemas.microsoft.com/office/drawing/2014/main" id="{3F056D0C-CBD8-4B66-AF3B-F945AD4133F0}"/>
              </a:ext>
            </a:extLst>
          </p:cNvPr>
          <p:cNvSpPr>
            <a:spLocks noGrp="1"/>
          </p:cNvSpPr>
          <p:nvPr>
            <p:ph idx="1"/>
          </p:nvPr>
        </p:nvSpPr>
        <p:spPr>
          <a:xfrm>
            <a:off x="838200" y="1825625"/>
            <a:ext cx="10515600" cy="3892003"/>
          </a:xfrm>
        </p:spPr>
        <p:txBody>
          <a:bodyPr vert="horz" lIns="91440" tIns="45720" rIns="91440" bIns="45720" rtlCol="0" anchor="t">
            <a:normAutofit/>
          </a:bodyPr>
          <a:lstStyle/>
          <a:p>
            <a:pPr fontAlgn="base"/>
            <a:r>
              <a:rPr lang="en-US"/>
              <a:t>All CoC-funded PSH, TH-RRH, TH and RRH, and all ESG-funded RRH are required to participate</a:t>
            </a:r>
          </a:p>
          <a:p>
            <a:pPr lvl="1" fontAlgn="base"/>
            <a:r>
              <a:rPr lang="en-US"/>
              <a:t>Must receive all referrals via the proper Regional Navigator</a:t>
            </a:r>
          </a:p>
        </p:txBody>
      </p:sp>
    </p:spTree>
    <p:extLst>
      <p:ext uri="{BB962C8B-B14F-4D97-AF65-F5344CB8AC3E}">
        <p14:creationId xmlns:p14="http://schemas.microsoft.com/office/powerpoint/2010/main" val="3780025837"/>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ED4F-7C43-4890-4845-4F92EE030588}"/>
              </a:ext>
            </a:extLst>
          </p:cNvPr>
          <p:cNvSpPr>
            <a:spLocks noGrp="1"/>
          </p:cNvSpPr>
          <p:nvPr>
            <p:ph type="title"/>
          </p:nvPr>
        </p:nvSpPr>
        <p:spPr/>
        <p:txBody>
          <a:bodyPr/>
          <a:lstStyle/>
          <a:p>
            <a:r>
              <a:rPr lang="en-US" b="1"/>
              <a:t>CE Intake – Special needs</a:t>
            </a:r>
            <a:endParaRPr lang="en-US"/>
          </a:p>
        </p:txBody>
      </p:sp>
      <p:pic>
        <p:nvPicPr>
          <p:cNvPr id="6" name="Content Placeholder 5" descr="Graphical user interface, table&#10;&#10;AI-generated content may be incorrect.">
            <a:extLst>
              <a:ext uri="{FF2B5EF4-FFF2-40B4-BE49-F238E27FC236}">
                <a16:creationId xmlns:a16="http://schemas.microsoft.com/office/drawing/2014/main" id="{676D3142-BC10-4ED3-9904-C188C5781B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391055"/>
            <a:ext cx="8589523" cy="5330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17CD34CB-646C-7CE8-CD6A-60751DCAFB99}"/>
              </a:ext>
            </a:extLst>
          </p:cNvPr>
          <p:cNvSpPr>
            <a:spLocks noGrp="1"/>
          </p:cNvSpPr>
          <p:nvPr>
            <p:ph type="sldNum" sz="quarter" idx="12"/>
          </p:nvPr>
        </p:nvSpPr>
        <p:spPr/>
        <p:txBody>
          <a:bodyPr/>
          <a:lstStyle/>
          <a:p>
            <a:fld id="{498AECB6-989C-443D-BA29-FB3DBF5C49AF}" type="slidenum">
              <a:rPr lang="en-US" smtClean="0"/>
              <a:t>40</a:t>
            </a:fld>
            <a:endParaRPr lang="en-US"/>
          </a:p>
        </p:txBody>
      </p:sp>
      <p:sp>
        <p:nvSpPr>
          <p:cNvPr id="3" name="TextBox 2">
            <a:extLst>
              <a:ext uri="{FF2B5EF4-FFF2-40B4-BE49-F238E27FC236}">
                <a16:creationId xmlns:a16="http://schemas.microsoft.com/office/drawing/2014/main" id="{60288D30-BE00-3BE2-440B-1A285B60CE31}"/>
              </a:ext>
            </a:extLst>
          </p:cNvPr>
          <p:cNvSpPr txBox="1"/>
          <p:nvPr/>
        </p:nvSpPr>
        <p:spPr>
          <a:xfrm>
            <a:off x="119009" y="1690688"/>
            <a:ext cx="1438382" cy="923330"/>
          </a:xfrm>
          <a:prstGeom prst="rect">
            <a:avLst/>
          </a:prstGeom>
          <a:noFill/>
          <a:ln w="44450">
            <a:solidFill>
              <a:srgbClr val="C00000"/>
            </a:solidFill>
          </a:ln>
        </p:spPr>
        <p:txBody>
          <a:bodyPr wrap="square" rtlCol="0">
            <a:spAutoFit/>
          </a:bodyPr>
          <a:lstStyle/>
          <a:p>
            <a:pPr algn="ctr"/>
            <a:r>
              <a:rPr lang="en-US">
                <a:solidFill>
                  <a:srgbClr val="FF0000"/>
                </a:solidFill>
              </a:rPr>
              <a:t>Very important! </a:t>
            </a:r>
          </a:p>
          <a:p>
            <a:pPr algn="ctr"/>
            <a:r>
              <a:rPr lang="en-US">
                <a:solidFill>
                  <a:srgbClr val="FF0000"/>
                </a:solidFill>
              </a:rPr>
              <a:t>PTSD note</a:t>
            </a:r>
          </a:p>
        </p:txBody>
      </p:sp>
    </p:spTree>
    <p:extLst>
      <p:ext uri="{BB962C8B-B14F-4D97-AF65-F5344CB8AC3E}">
        <p14:creationId xmlns:p14="http://schemas.microsoft.com/office/powerpoint/2010/main" val="1753471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505D-58FE-4392-830B-0595DB0819E2}"/>
              </a:ext>
            </a:extLst>
          </p:cNvPr>
          <p:cNvSpPr>
            <a:spLocks noGrp="1"/>
          </p:cNvSpPr>
          <p:nvPr>
            <p:ph type="title"/>
          </p:nvPr>
        </p:nvSpPr>
        <p:spPr/>
        <p:txBody>
          <a:bodyPr/>
          <a:lstStyle/>
          <a:p>
            <a:r>
              <a:rPr lang="en-US"/>
              <a:t>CE Intake continues	</a:t>
            </a:r>
          </a:p>
        </p:txBody>
      </p:sp>
      <p:sp>
        <p:nvSpPr>
          <p:cNvPr id="4" name="Slide Number Placeholder 3">
            <a:extLst>
              <a:ext uri="{FF2B5EF4-FFF2-40B4-BE49-F238E27FC236}">
                <a16:creationId xmlns:a16="http://schemas.microsoft.com/office/drawing/2014/main" id="{9D9AE016-F104-46B3-8628-46E8546C4195}"/>
              </a:ext>
            </a:extLst>
          </p:cNvPr>
          <p:cNvSpPr>
            <a:spLocks noGrp="1"/>
          </p:cNvSpPr>
          <p:nvPr>
            <p:ph type="sldNum" sz="quarter" idx="12"/>
          </p:nvPr>
        </p:nvSpPr>
        <p:spPr/>
        <p:txBody>
          <a:bodyPr/>
          <a:lstStyle/>
          <a:p>
            <a:fld id="{498AECB6-989C-443D-BA29-FB3DBF5C49AF}" type="slidenum">
              <a:rPr lang="en-US" smtClean="0"/>
              <a:t>41</a:t>
            </a:fld>
            <a:endParaRPr lang="en-US"/>
          </a:p>
        </p:txBody>
      </p:sp>
      <p:pic>
        <p:nvPicPr>
          <p:cNvPr id="10" name="Content Placeholder 9">
            <a:extLst>
              <a:ext uri="{FF2B5EF4-FFF2-40B4-BE49-F238E27FC236}">
                <a16:creationId xmlns:a16="http://schemas.microsoft.com/office/drawing/2014/main" id="{69A9A180-556D-4152-8B63-22C14866609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996119" y="1943100"/>
            <a:ext cx="8629398" cy="3747583"/>
          </a:xfrm>
        </p:spPr>
      </p:pic>
      <p:cxnSp>
        <p:nvCxnSpPr>
          <p:cNvPr id="11" name="Straight Arrow Connector 10">
            <a:extLst>
              <a:ext uri="{FF2B5EF4-FFF2-40B4-BE49-F238E27FC236}">
                <a16:creationId xmlns:a16="http://schemas.microsoft.com/office/drawing/2014/main" id="{78AF78BA-D417-4A17-9743-C4727C3F119A}"/>
              </a:ext>
            </a:extLst>
          </p:cNvPr>
          <p:cNvCxnSpPr>
            <a:cxnSpLocks/>
          </p:cNvCxnSpPr>
          <p:nvPr/>
        </p:nvCxnSpPr>
        <p:spPr>
          <a:xfrm>
            <a:off x="1634910" y="3429000"/>
            <a:ext cx="1263779" cy="2383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A2FBB2-5D71-43A4-8FFB-DB21C71D9FCA}"/>
              </a:ext>
            </a:extLst>
          </p:cNvPr>
          <p:cNvSpPr txBox="1"/>
          <p:nvPr/>
        </p:nvSpPr>
        <p:spPr>
          <a:xfrm>
            <a:off x="174944" y="2228671"/>
            <a:ext cx="2723745" cy="1200329"/>
          </a:xfrm>
          <a:prstGeom prst="rect">
            <a:avLst/>
          </a:prstGeom>
          <a:noFill/>
          <a:ln w="44450">
            <a:solidFill>
              <a:srgbClr val="C00000"/>
            </a:solidFill>
          </a:ln>
        </p:spPr>
        <p:txBody>
          <a:bodyPr wrap="square" rtlCol="0">
            <a:spAutoFit/>
          </a:bodyPr>
          <a:lstStyle/>
          <a:p>
            <a:pPr algn="ctr"/>
            <a:r>
              <a:rPr lang="en-US"/>
              <a:t>Continue adding household members and/or select next to record the client consent</a:t>
            </a:r>
          </a:p>
        </p:txBody>
      </p:sp>
      <p:sp>
        <p:nvSpPr>
          <p:cNvPr id="3" name="TextBox 2">
            <a:extLst>
              <a:ext uri="{FF2B5EF4-FFF2-40B4-BE49-F238E27FC236}">
                <a16:creationId xmlns:a16="http://schemas.microsoft.com/office/drawing/2014/main" id="{17FCE04B-EFF5-13CD-E41E-29E8226993E5}"/>
              </a:ext>
            </a:extLst>
          </p:cNvPr>
          <p:cNvSpPr txBox="1"/>
          <p:nvPr/>
        </p:nvSpPr>
        <p:spPr>
          <a:xfrm>
            <a:off x="928210" y="4067503"/>
            <a:ext cx="1413400" cy="646331"/>
          </a:xfrm>
          <a:prstGeom prst="rect">
            <a:avLst/>
          </a:prstGeom>
          <a:noFill/>
        </p:spPr>
        <p:txBody>
          <a:bodyPr wrap="none" rtlCol="0">
            <a:spAutoFit/>
          </a:bodyPr>
          <a:lstStyle/>
          <a:p>
            <a:r>
              <a:rPr lang="en-US"/>
              <a:t>Update!</a:t>
            </a:r>
          </a:p>
          <a:p>
            <a:r>
              <a:rPr lang="en-US"/>
              <a:t>HH members</a:t>
            </a:r>
          </a:p>
        </p:txBody>
      </p:sp>
    </p:spTree>
    <p:extLst>
      <p:ext uri="{BB962C8B-B14F-4D97-AF65-F5344CB8AC3E}">
        <p14:creationId xmlns:p14="http://schemas.microsoft.com/office/powerpoint/2010/main" val="3770994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CCE6-D406-4602-B9FC-29669CEED246}"/>
              </a:ext>
            </a:extLst>
          </p:cNvPr>
          <p:cNvSpPr>
            <a:spLocks noGrp="1"/>
          </p:cNvSpPr>
          <p:nvPr>
            <p:ph type="title"/>
          </p:nvPr>
        </p:nvSpPr>
        <p:spPr>
          <a:xfrm>
            <a:off x="745957" y="92827"/>
            <a:ext cx="10515600" cy="1325563"/>
          </a:xfrm>
        </p:spPr>
        <p:txBody>
          <a:bodyPr/>
          <a:lstStyle/>
          <a:p>
            <a:r>
              <a:rPr lang="en-US" b="1"/>
              <a:t>Client Consent</a:t>
            </a:r>
          </a:p>
        </p:txBody>
      </p:sp>
      <p:pic>
        <p:nvPicPr>
          <p:cNvPr id="6" name="Content Placeholder 5">
            <a:extLst>
              <a:ext uri="{FF2B5EF4-FFF2-40B4-BE49-F238E27FC236}">
                <a16:creationId xmlns:a16="http://schemas.microsoft.com/office/drawing/2014/main" id="{81FB6459-2270-4ED3-A6B1-24E714E250B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004828" y="1561725"/>
            <a:ext cx="8256729" cy="4417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12782400-AFBB-46CE-BC9A-94C2F2A6C35D}"/>
              </a:ext>
            </a:extLst>
          </p:cNvPr>
          <p:cNvSpPr>
            <a:spLocks noGrp="1"/>
          </p:cNvSpPr>
          <p:nvPr>
            <p:ph type="sldNum" sz="quarter" idx="12"/>
          </p:nvPr>
        </p:nvSpPr>
        <p:spPr/>
        <p:txBody>
          <a:bodyPr/>
          <a:lstStyle/>
          <a:p>
            <a:fld id="{498AECB6-989C-443D-BA29-FB3DBF5C49AF}" type="slidenum">
              <a:rPr lang="en-US" smtClean="0"/>
              <a:t>42</a:t>
            </a:fld>
            <a:endParaRPr lang="en-US"/>
          </a:p>
        </p:txBody>
      </p:sp>
      <p:cxnSp>
        <p:nvCxnSpPr>
          <p:cNvPr id="8" name="Straight Arrow Connector 7">
            <a:extLst>
              <a:ext uri="{FF2B5EF4-FFF2-40B4-BE49-F238E27FC236}">
                <a16:creationId xmlns:a16="http://schemas.microsoft.com/office/drawing/2014/main" id="{7167BDF7-C4A6-4784-8412-AE1CAB6858CA}"/>
              </a:ext>
            </a:extLst>
          </p:cNvPr>
          <p:cNvCxnSpPr>
            <a:cxnSpLocks/>
          </p:cNvCxnSpPr>
          <p:nvPr/>
        </p:nvCxnSpPr>
        <p:spPr>
          <a:xfrm>
            <a:off x="2685550" y="3990307"/>
            <a:ext cx="4187198" cy="59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D4DAC5-E319-4D24-89AA-E3CF61C0AB86}"/>
              </a:ext>
            </a:extLst>
          </p:cNvPr>
          <p:cNvSpPr txBox="1"/>
          <p:nvPr/>
        </p:nvSpPr>
        <p:spPr>
          <a:xfrm>
            <a:off x="1084855" y="3612848"/>
            <a:ext cx="1600695" cy="646331"/>
          </a:xfrm>
          <a:prstGeom prst="rect">
            <a:avLst/>
          </a:prstGeom>
          <a:noFill/>
          <a:ln w="25400">
            <a:solidFill>
              <a:srgbClr val="C00000"/>
            </a:solidFill>
          </a:ln>
        </p:spPr>
        <p:txBody>
          <a:bodyPr wrap="none" rtlCol="0">
            <a:spAutoFit/>
          </a:bodyPr>
          <a:lstStyle/>
          <a:p>
            <a:pPr algn="ctr"/>
            <a:r>
              <a:rPr lang="en-US">
                <a:solidFill>
                  <a:srgbClr val="C00000"/>
                </a:solidFill>
              </a:rPr>
              <a:t>Client Consent </a:t>
            </a:r>
          </a:p>
          <a:p>
            <a:pPr algn="ctr"/>
            <a:r>
              <a:rPr lang="en-US">
                <a:solidFill>
                  <a:srgbClr val="C00000"/>
                </a:solidFill>
              </a:rPr>
              <a:t>option</a:t>
            </a:r>
          </a:p>
        </p:txBody>
      </p:sp>
    </p:spTree>
    <p:extLst>
      <p:ext uri="{BB962C8B-B14F-4D97-AF65-F5344CB8AC3E}">
        <p14:creationId xmlns:p14="http://schemas.microsoft.com/office/powerpoint/2010/main" val="3940421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1759-E937-4340-AF6B-FC98AC15E5D4}"/>
              </a:ext>
            </a:extLst>
          </p:cNvPr>
          <p:cNvSpPr>
            <a:spLocks noGrp="1"/>
          </p:cNvSpPr>
          <p:nvPr>
            <p:ph type="title"/>
          </p:nvPr>
        </p:nvSpPr>
        <p:spPr>
          <a:xfrm>
            <a:off x="1048562" y="199440"/>
            <a:ext cx="10397836" cy="944130"/>
          </a:xfrm>
        </p:spPr>
        <p:txBody>
          <a:bodyPr/>
          <a:lstStyle/>
          <a:p>
            <a:r>
              <a:rPr lang="en-US" b="1"/>
              <a:t>CE Assessment</a:t>
            </a:r>
          </a:p>
        </p:txBody>
      </p:sp>
      <p:sp>
        <p:nvSpPr>
          <p:cNvPr id="4" name="Slide Number Placeholder 3">
            <a:extLst>
              <a:ext uri="{FF2B5EF4-FFF2-40B4-BE49-F238E27FC236}">
                <a16:creationId xmlns:a16="http://schemas.microsoft.com/office/drawing/2014/main" id="{EE073C95-62C0-4515-880D-081A641DB0B5}"/>
              </a:ext>
            </a:extLst>
          </p:cNvPr>
          <p:cNvSpPr>
            <a:spLocks noGrp="1"/>
          </p:cNvSpPr>
          <p:nvPr>
            <p:ph type="sldNum" sz="quarter" idx="12"/>
          </p:nvPr>
        </p:nvSpPr>
        <p:spPr/>
        <p:txBody>
          <a:bodyPr/>
          <a:lstStyle/>
          <a:p>
            <a:fld id="{498AECB6-989C-443D-BA29-FB3DBF5C49AF}" type="slidenum">
              <a:rPr lang="en-US" smtClean="0"/>
              <a:t>43</a:t>
            </a:fld>
            <a:endParaRPr lang="en-US"/>
          </a:p>
        </p:txBody>
      </p:sp>
      <p:pic>
        <p:nvPicPr>
          <p:cNvPr id="10" name="Content Placeholder 9">
            <a:extLst>
              <a:ext uri="{FF2B5EF4-FFF2-40B4-BE49-F238E27FC236}">
                <a16:creationId xmlns:a16="http://schemas.microsoft.com/office/drawing/2014/main" id="{E9E08473-4E3D-404F-B69C-D9CA19F5A11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003898" y="1040860"/>
            <a:ext cx="8511702" cy="5617699"/>
          </a:xfrm>
        </p:spPr>
      </p:pic>
      <p:sp>
        <p:nvSpPr>
          <p:cNvPr id="13" name="TextBox 12">
            <a:extLst>
              <a:ext uri="{FF2B5EF4-FFF2-40B4-BE49-F238E27FC236}">
                <a16:creationId xmlns:a16="http://schemas.microsoft.com/office/drawing/2014/main" id="{41C9C620-F58D-4D53-A065-F2570C7326C0}"/>
              </a:ext>
            </a:extLst>
          </p:cNvPr>
          <p:cNvSpPr txBox="1"/>
          <p:nvPr/>
        </p:nvSpPr>
        <p:spPr>
          <a:xfrm>
            <a:off x="161250" y="1616811"/>
            <a:ext cx="1575571" cy="1477328"/>
          </a:xfrm>
          <a:prstGeom prst="rect">
            <a:avLst/>
          </a:prstGeom>
          <a:noFill/>
          <a:ln w="38100">
            <a:solidFill>
              <a:srgbClr val="C00000"/>
            </a:solidFill>
          </a:ln>
        </p:spPr>
        <p:txBody>
          <a:bodyPr wrap="square" rtlCol="0">
            <a:spAutoFit/>
          </a:bodyPr>
          <a:lstStyle/>
          <a:p>
            <a:pPr algn="ctr"/>
            <a:r>
              <a:rPr lang="en-US"/>
              <a:t>CE Assessment </a:t>
            </a:r>
          </a:p>
          <a:p>
            <a:pPr algn="ctr"/>
            <a:r>
              <a:rPr lang="en-US"/>
              <a:t>Information</a:t>
            </a:r>
          </a:p>
          <a:p>
            <a:pPr algn="ctr"/>
            <a:r>
              <a:rPr lang="en-US"/>
              <a:t>starts with a review of client data</a:t>
            </a:r>
          </a:p>
        </p:txBody>
      </p:sp>
    </p:spTree>
    <p:extLst>
      <p:ext uri="{BB962C8B-B14F-4D97-AF65-F5344CB8AC3E}">
        <p14:creationId xmlns:p14="http://schemas.microsoft.com/office/powerpoint/2010/main" val="2607102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1759-E937-4340-AF6B-FC98AC15E5D4}"/>
              </a:ext>
            </a:extLst>
          </p:cNvPr>
          <p:cNvSpPr>
            <a:spLocks noGrp="1"/>
          </p:cNvSpPr>
          <p:nvPr>
            <p:ph type="title"/>
          </p:nvPr>
        </p:nvSpPr>
        <p:spPr>
          <a:xfrm>
            <a:off x="955964" y="365126"/>
            <a:ext cx="10397836" cy="944130"/>
          </a:xfrm>
        </p:spPr>
        <p:txBody>
          <a:bodyPr/>
          <a:lstStyle/>
          <a:p>
            <a:r>
              <a:rPr lang="en-US" b="1"/>
              <a:t>CE Assessment (cont.)</a:t>
            </a:r>
          </a:p>
        </p:txBody>
      </p:sp>
      <p:sp>
        <p:nvSpPr>
          <p:cNvPr id="4" name="Slide Number Placeholder 3">
            <a:extLst>
              <a:ext uri="{FF2B5EF4-FFF2-40B4-BE49-F238E27FC236}">
                <a16:creationId xmlns:a16="http://schemas.microsoft.com/office/drawing/2014/main" id="{EE073C95-62C0-4515-880D-081A641DB0B5}"/>
              </a:ext>
            </a:extLst>
          </p:cNvPr>
          <p:cNvSpPr>
            <a:spLocks noGrp="1"/>
          </p:cNvSpPr>
          <p:nvPr>
            <p:ph type="sldNum" sz="quarter" idx="12"/>
          </p:nvPr>
        </p:nvSpPr>
        <p:spPr/>
        <p:txBody>
          <a:bodyPr/>
          <a:lstStyle/>
          <a:p>
            <a:fld id="{498AECB6-989C-443D-BA29-FB3DBF5C49AF}" type="slidenum">
              <a:rPr lang="en-US" smtClean="0"/>
              <a:t>44</a:t>
            </a:fld>
            <a:endParaRPr lang="en-US"/>
          </a:p>
        </p:txBody>
      </p:sp>
      <p:pic>
        <p:nvPicPr>
          <p:cNvPr id="7" name="Content Placeholder 6">
            <a:extLst>
              <a:ext uri="{FF2B5EF4-FFF2-40B4-BE49-F238E27FC236}">
                <a16:creationId xmlns:a16="http://schemas.microsoft.com/office/drawing/2014/main" id="{9724CF8A-B313-4DF7-AC28-668F58982F9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543502" y="1309256"/>
            <a:ext cx="8560641" cy="5047094"/>
          </a:xfrm>
        </p:spPr>
      </p:pic>
      <p:cxnSp>
        <p:nvCxnSpPr>
          <p:cNvPr id="3" name="Straight Arrow Connector 2">
            <a:extLst>
              <a:ext uri="{FF2B5EF4-FFF2-40B4-BE49-F238E27FC236}">
                <a16:creationId xmlns:a16="http://schemas.microsoft.com/office/drawing/2014/main" id="{83EFBF94-36C4-272E-8E27-A923C10D5CF9}"/>
              </a:ext>
            </a:extLst>
          </p:cNvPr>
          <p:cNvCxnSpPr>
            <a:cxnSpLocks/>
          </p:cNvCxnSpPr>
          <p:nvPr/>
        </p:nvCxnSpPr>
        <p:spPr>
          <a:xfrm>
            <a:off x="2291255" y="3132083"/>
            <a:ext cx="3863627" cy="106154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5D24CAB-F5D1-ECE0-1F54-E0DC58235548}"/>
              </a:ext>
            </a:extLst>
          </p:cNvPr>
          <p:cNvSpPr txBox="1"/>
          <p:nvPr/>
        </p:nvSpPr>
        <p:spPr>
          <a:xfrm>
            <a:off x="430924" y="1397005"/>
            <a:ext cx="1860331" cy="3970318"/>
          </a:xfrm>
          <a:prstGeom prst="rect">
            <a:avLst/>
          </a:prstGeom>
          <a:noFill/>
          <a:ln w="44450">
            <a:solidFill>
              <a:srgbClr val="C00000"/>
            </a:solidFill>
          </a:ln>
        </p:spPr>
        <p:txBody>
          <a:bodyPr wrap="square" rtlCol="0">
            <a:spAutoFit/>
          </a:bodyPr>
          <a:lstStyle/>
          <a:p>
            <a:pPr algn="ctr"/>
            <a:r>
              <a:rPr lang="en-US">
                <a:solidFill>
                  <a:srgbClr val="FF0000"/>
                </a:solidFill>
              </a:rPr>
              <a:t>Very important! </a:t>
            </a:r>
          </a:p>
          <a:p>
            <a:pPr algn="ctr"/>
            <a:r>
              <a:rPr lang="en-US">
                <a:solidFill>
                  <a:srgbClr val="FF0000"/>
                </a:solidFill>
              </a:rPr>
              <a:t> You must read this information</a:t>
            </a:r>
          </a:p>
          <a:p>
            <a:pPr algn="ctr"/>
            <a:r>
              <a:rPr lang="en-US">
                <a:solidFill>
                  <a:srgbClr val="FF0000"/>
                </a:solidFill>
              </a:rPr>
              <a:t>To the client and help them select the effect their disability has had on them if that have one or more</a:t>
            </a:r>
          </a:p>
          <a:p>
            <a:pPr algn="ctr"/>
            <a:endParaRPr lang="en-US">
              <a:solidFill>
                <a:srgbClr val="FF0000"/>
              </a:solidFill>
            </a:endParaRPr>
          </a:p>
          <a:p>
            <a:pPr algn="ctr"/>
            <a:r>
              <a:rPr lang="en-US">
                <a:solidFill>
                  <a:srgbClr val="FF0000"/>
                </a:solidFill>
              </a:rPr>
              <a:t>Hover over effect choice to see helpful information</a:t>
            </a:r>
          </a:p>
        </p:txBody>
      </p:sp>
    </p:spTree>
    <p:extLst>
      <p:ext uri="{BB962C8B-B14F-4D97-AF65-F5344CB8AC3E}">
        <p14:creationId xmlns:p14="http://schemas.microsoft.com/office/powerpoint/2010/main" val="3820079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1759-E937-4340-AF6B-FC98AC15E5D4}"/>
              </a:ext>
            </a:extLst>
          </p:cNvPr>
          <p:cNvSpPr>
            <a:spLocks noGrp="1"/>
          </p:cNvSpPr>
          <p:nvPr>
            <p:ph type="title"/>
          </p:nvPr>
        </p:nvSpPr>
        <p:spPr>
          <a:xfrm>
            <a:off x="955964" y="365126"/>
            <a:ext cx="10397836" cy="944130"/>
          </a:xfrm>
        </p:spPr>
        <p:txBody>
          <a:bodyPr/>
          <a:lstStyle/>
          <a:p>
            <a:r>
              <a:rPr lang="en-US" b="1"/>
              <a:t>CE Assessment (cont.)</a:t>
            </a:r>
          </a:p>
        </p:txBody>
      </p:sp>
      <p:sp>
        <p:nvSpPr>
          <p:cNvPr id="4" name="Slide Number Placeholder 3">
            <a:extLst>
              <a:ext uri="{FF2B5EF4-FFF2-40B4-BE49-F238E27FC236}">
                <a16:creationId xmlns:a16="http://schemas.microsoft.com/office/drawing/2014/main" id="{EE073C95-62C0-4515-880D-081A641DB0B5}"/>
              </a:ext>
            </a:extLst>
          </p:cNvPr>
          <p:cNvSpPr>
            <a:spLocks noGrp="1"/>
          </p:cNvSpPr>
          <p:nvPr>
            <p:ph type="sldNum" sz="quarter" idx="12"/>
          </p:nvPr>
        </p:nvSpPr>
        <p:spPr/>
        <p:txBody>
          <a:bodyPr/>
          <a:lstStyle/>
          <a:p>
            <a:fld id="{498AECB6-989C-443D-BA29-FB3DBF5C49AF}" type="slidenum">
              <a:rPr lang="en-US" smtClean="0"/>
              <a:t>45</a:t>
            </a:fld>
            <a:endParaRPr lang="en-US"/>
          </a:p>
        </p:txBody>
      </p:sp>
      <p:pic>
        <p:nvPicPr>
          <p:cNvPr id="8" name="Content Placeholder 7">
            <a:extLst>
              <a:ext uri="{FF2B5EF4-FFF2-40B4-BE49-F238E27FC236}">
                <a16:creationId xmlns:a16="http://schemas.microsoft.com/office/drawing/2014/main" id="{732ECAA2-B69E-4CB4-9B5B-6C9B57DFB02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207172" y="1453030"/>
            <a:ext cx="9317212" cy="4903319"/>
          </a:xfrm>
        </p:spPr>
      </p:pic>
      <p:sp>
        <p:nvSpPr>
          <p:cNvPr id="3" name="TextBox 2">
            <a:extLst>
              <a:ext uri="{FF2B5EF4-FFF2-40B4-BE49-F238E27FC236}">
                <a16:creationId xmlns:a16="http://schemas.microsoft.com/office/drawing/2014/main" id="{93FC42E7-ECC7-F70C-4761-66CE6CB07095}"/>
              </a:ext>
            </a:extLst>
          </p:cNvPr>
          <p:cNvSpPr txBox="1"/>
          <p:nvPr/>
        </p:nvSpPr>
        <p:spPr>
          <a:xfrm>
            <a:off x="210207" y="1554660"/>
            <a:ext cx="1860331" cy="3139321"/>
          </a:xfrm>
          <a:prstGeom prst="rect">
            <a:avLst/>
          </a:prstGeom>
          <a:noFill/>
          <a:ln w="44450">
            <a:solidFill>
              <a:srgbClr val="C00000"/>
            </a:solidFill>
          </a:ln>
        </p:spPr>
        <p:txBody>
          <a:bodyPr wrap="square" rtlCol="0">
            <a:spAutoFit/>
          </a:bodyPr>
          <a:lstStyle/>
          <a:p>
            <a:pPr algn="ctr"/>
            <a:r>
              <a:rPr lang="en-US">
                <a:solidFill>
                  <a:srgbClr val="FF0000"/>
                </a:solidFill>
              </a:rPr>
              <a:t>Very important! </a:t>
            </a:r>
          </a:p>
          <a:p>
            <a:pPr algn="ctr"/>
            <a:r>
              <a:rPr lang="en-US">
                <a:solidFill>
                  <a:srgbClr val="FF0000"/>
                </a:solidFill>
              </a:rPr>
              <a:t> You must read this information</a:t>
            </a:r>
          </a:p>
          <a:p>
            <a:pPr algn="ctr"/>
            <a:r>
              <a:rPr lang="en-US">
                <a:solidFill>
                  <a:srgbClr val="FF0000"/>
                </a:solidFill>
              </a:rPr>
              <a:t>To the client and help them select the effect</a:t>
            </a:r>
          </a:p>
          <a:p>
            <a:pPr algn="ctr"/>
            <a:endParaRPr lang="en-US">
              <a:solidFill>
                <a:srgbClr val="FF0000"/>
              </a:solidFill>
            </a:endParaRPr>
          </a:p>
          <a:p>
            <a:pPr algn="ctr"/>
            <a:r>
              <a:rPr lang="en-US">
                <a:solidFill>
                  <a:srgbClr val="FF0000"/>
                </a:solidFill>
              </a:rPr>
              <a:t>Hover over effect choice to see helpful information</a:t>
            </a:r>
          </a:p>
        </p:txBody>
      </p:sp>
    </p:spTree>
    <p:extLst>
      <p:ext uri="{BB962C8B-B14F-4D97-AF65-F5344CB8AC3E}">
        <p14:creationId xmlns:p14="http://schemas.microsoft.com/office/powerpoint/2010/main" val="775921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1759-E937-4340-AF6B-FC98AC15E5D4}"/>
              </a:ext>
            </a:extLst>
          </p:cNvPr>
          <p:cNvSpPr>
            <a:spLocks noGrp="1"/>
          </p:cNvSpPr>
          <p:nvPr>
            <p:ph type="title"/>
          </p:nvPr>
        </p:nvSpPr>
        <p:spPr>
          <a:xfrm>
            <a:off x="897081" y="136525"/>
            <a:ext cx="10397836" cy="944130"/>
          </a:xfrm>
        </p:spPr>
        <p:txBody>
          <a:bodyPr/>
          <a:lstStyle/>
          <a:p>
            <a:r>
              <a:rPr lang="en-US" b="1"/>
              <a:t>CE Assessment (cont.)</a:t>
            </a:r>
          </a:p>
        </p:txBody>
      </p:sp>
      <p:sp>
        <p:nvSpPr>
          <p:cNvPr id="4" name="Slide Number Placeholder 3">
            <a:extLst>
              <a:ext uri="{FF2B5EF4-FFF2-40B4-BE49-F238E27FC236}">
                <a16:creationId xmlns:a16="http://schemas.microsoft.com/office/drawing/2014/main" id="{EE073C95-62C0-4515-880D-081A641DB0B5}"/>
              </a:ext>
            </a:extLst>
          </p:cNvPr>
          <p:cNvSpPr>
            <a:spLocks noGrp="1"/>
          </p:cNvSpPr>
          <p:nvPr>
            <p:ph type="sldNum" sz="quarter" idx="12"/>
          </p:nvPr>
        </p:nvSpPr>
        <p:spPr/>
        <p:txBody>
          <a:bodyPr/>
          <a:lstStyle/>
          <a:p>
            <a:fld id="{498AECB6-989C-443D-BA29-FB3DBF5C49AF}" type="slidenum">
              <a:rPr lang="en-US" smtClean="0"/>
              <a:t>46</a:t>
            </a:fld>
            <a:endParaRPr lang="en-US"/>
          </a:p>
        </p:txBody>
      </p:sp>
      <p:pic>
        <p:nvPicPr>
          <p:cNvPr id="7" name="Content Placeholder 6">
            <a:extLst>
              <a:ext uri="{FF2B5EF4-FFF2-40B4-BE49-F238E27FC236}">
                <a16:creationId xmlns:a16="http://schemas.microsoft.com/office/drawing/2014/main" id="{A010A439-F706-422D-9DFD-0461F9A8AB2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815719" y="1080655"/>
            <a:ext cx="8787430" cy="5544091"/>
          </a:xfrm>
        </p:spPr>
      </p:pic>
      <p:sp>
        <p:nvSpPr>
          <p:cNvPr id="3" name="TextBox 2">
            <a:extLst>
              <a:ext uri="{FF2B5EF4-FFF2-40B4-BE49-F238E27FC236}">
                <a16:creationId xmlns:a16="http://schemas.microsoft.com/office/drawing/2014/main" id="{ACCB39B8-C69D-661D-4D40-2A7455DD489D}"/>
              </a:ext>
            </a:extLst>
          </p:cNvPr>
          <p:cNvSpPr txBox="1"/>
          <p:nvPr/>
        </p:nvSpPr>
        <p:spPr>
          <a:xfrm>
            <a:off x="97350" y="1080655"/>
            <a:ext cx="1718369" cy="3970318"/>
          </a:xfrm>
          <a:prstGeom prst="rect">
            <a:avLst/>
          </a:prstGeom>
          <a:noFill/>
          <a:ln w="44450">
            <a:solidFill>
              <a:srgbClr val="C00000"/>
            </a:solidFill>
          </a:ln>
        </p:spPr>
        <p:txBody>
          <a:bodyPr wrap="square" rtlCol="0">
            <a:spAutoFit/>
          </a:bodyPr>
          <a:lstStyle/>
          <a:p>
            <a:pPr algn="ctr"/>
            <a:r>
              <a:rPr lang="en-US"/>
              <a:t>Very important! </a:t>
            </a:r>
          </a:p>
          <a:p>
            <a:pPr algn="ctr"/>
            <a:r>
              <a:rPr lang="en-US"/>
              <a:t>Make sure the clients housing preferences are accurate! This is the information used when the </a:t>
            </a:r>
            <a:r>
              <a:rPr lang="en-US" err="1"/>
              <a:t>VESTAmator</a:t>
            </a:r>
            <a:r>
              <a:rPr lang="en-US"/>
              <a:t> makes matches!</a:t>
            </a:r>
          </a:p>
          <a:p>
            <a:pPr algn="ctr"/>
            <a:endParaRPr lang="en-US"/>
          </a:p>
          <a:p>
            <a:pPr algn="ctr"/>
            <a:r>
              <a:rPr lang="en-US"/>
              <a:t>Make sure to update if preferences change!</a:t>
            </a:r>
          </a:p>
        </p:txBody>
      </p:sp>
    </p:spTree>
    <p:extLst>
      <p:ext uri="{BB962C8B-B14F-4D97-AF65-F5344CB8AC3E}">
        <p14:creationId xmlns:p14="http://schemas.microsoft.com/office/powerpoint/2010/main" val="1488974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1759-E937-4340-AF6B-FC98AC15E5D4}"/>
              </a:ext>
            </a:extLst>
          </p:cNvPr>
          <p:cNvSpPr>
            <a:spLocks noGrp="1"/>
          </p:cNvSpPr>
          <p:nvPr>
            <p:ph type="title"/>
          </p:nvPr>
        </p:nvSpPr>
        <p:spPr/>
        <p:txBody>
          <a:bodyPr/>
          <a:lstStyle/>
          <a:p>
            <a:r>
              <a:rPr lang="en-US"/>
              <a:t>CE Assessment on Client Summary screen</a:t>
            </a:r>
          </a:p>
        </p:txBody>
      </p:sp>
      <p:pic>
        <p:nvPicPr>
          <p:cNvPr id="6" name="Content Placeholder 5">
            <a:extLst>
              <a:ext uri="{FF2B5EF4-FFF2-40B4-BE49-F238E27FC236}">
                <a16:creationId xmlns:a16="http://schemas.microsoft.com/office/drawing/2014/main" id="{9CF96025-4A5C-4D49-9AC7-4CDC106A0B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618508" y="1690687"/>
            <a:ext cx="8655628" cy="3920404"/>
          </a:xfrm>
        </p:spPr>
      </p:pic>
      <p:sp>
        <p:nvSpPr>
          <p:cNvPr id="4" name="Slide Number Placeholder 3">
            <a:extLst>
              <a:ext uri="{FF2B5EF4-FFF2-40B4-BE49-F238E27FC236}">
                <a16:creationId xmlns:a16="http://schemas.microsoft.com/office/drawing/2014/main" id="{EE073C95-62C0-4515-880D-081A641DB0B5}"/>
              </a:ext>
            </a:extLst>
          </p:cNvPr>
          <p:cNvSpPr>
            <a:spLocks noGrp="1"/>
          </p:cNvSpPr>
          <p:nvPr>
            <p:ph type="sldNum" sz="quarter" idx="12"/>
          </p:nvPr>
        </p:nvSpPr>
        <p:spPr/>
        <p:txBody>
          <a:bodyPr/>
          <a:lstStyle/>
          <a:p>
            <a:fld id="{498AECB6-989C-443D-BA29-FB3DBF5C49AF}" type="slidenum">
              <a:rPr lang="en-US" smtClean="0"/>
              <a:t>47</a:t>
            </a:fld>
            <a:endParaRPr lang="en-US"/>
          </a:p>
        </p:txBody>
      </p:sp>
      <p:sp>
        <p:nvSpPr>
          <p:cNvPr id="7" name="TextBox 6">
            <a:extLst>
              <a:ext uri="{FF2B5EF4-FFF2-40B4-BE49-F238E27FC236}">
                <a16:creationId xmlns:a16="http://schemas.microsoft.com/office/drawing/2014/main" id="{22AFEB40-2CF7-40A1-B894-E0B2F7EAD8EA}"/>
              </a:ext>
            </a:extLst>
          </p:cNvPr>
          <p:cNvSpPr txBox="1"/>
          <p:nvPr/>
        </p:nvSpPr>
        <p:spPr>
          <a:xfrm>
            <a:off x="544339" y="1893427"/>
            <a:ext cx="1630062" cy="646331"/>
          </a:xfrm>
          <a:prstGeom prst="rect">
            <a:avLst/>
          </a:prstGeom>
          <a:noFill/>
          <a:ln w="38100">
            <a:solidFill>
              <a:srgbClr val="C00000"/>
            </a:solidFill>
          </a:ln>
        </p:spPr>
        <p:txBody>
          <a:bodyPr wrap="none" rtlCol="0">
            <a:spAutoFit/>
          </a:bodyPr>
          <a:lstStyle/>
          <a:p>
            <a:pPr algn="ctr"/>
            <a:r>
              <a:rPr lang="en-US">
                <a:solidFill>
                  <a:srgbClr val="C00000"/>
                </a:solidFill>
              </a:rPr>
              <a:t>CE Assessment </a:t>
            </a:r>
          </a:p>
          <a:p>
            <a:pPr algn="ctr"/>
            <a:r>
              <a:rPr lang="en-US">
                <a:solidFill>
                  <a:srgbClr val="C00000"/>
                </a:solidFill>
              </a:rPr>
              <a:t>Information</a:t>
            </a:r>
          </a:p>
        </p:txBody>
      </p:sp>
      <p:cxnSp>
        <p:nvCxnSpPr>
          <p:cNvPr id="8" name="Straight Arrow Connector 7">
            <a:extLst>
              <a:ext uri="{FF2B5EF4-FFF2-40B4-BE49-F238E27FC236}">
                <a16:creationId xmlns:a16="http://schemas.microsoft.com/office/drawing/2014/main" id="{A4AF3E3F-5D9F-4275-8132-0784010C1612}"/>
              </a:ext>
            </a:extLst>
          </p:cNvPr>
          <p:cNvCxnSpPr>
            <a:cxnSpLocks/>
          </p:cNvCxnSpPr>
          <p:nvPr/>
        </p:nvCxnSpPr>
        <p:spPr>
          <a:xfrm>
            <a:off x="2174401" y="2539758"/>
            <a:ext cx="1780308" cy="48892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5CC38BD-99F3-D32B-E23D-B68BC135008D}"/>
              </a:ext>
            </a:extLst>
          </p:cNvPr>
          <p:cNvSpPr txBox="1"/>
          <p:nvPr/>
        </p:nvSpPr>
        <p:spPr>
          <a:xfrm>
            <a:off x="204354" y="3028681"/>
            <a:ext cx="2276272" cy="2308324"/>
          </a:xfrm>
          <a:prstGeom prst="rect">
            <a:avLst/>
          </a:prstGeom>
          <a:noFill/>
          <a:ln w="44450">
            <a:solidFill>
              <a:srgbClr val="C00000"/>
            </a:solidFill>
          </a:ln>
        </p:spPr>
        <p:txBody>
          <a:bodyPr wrap="square" rtlCol="0">
            <a:spAutoFit/>
          </a:bodyPr>
          <a:lstStyle/>
          <a:p>
            <a:pPr algn="ctr"/>
            <a:r>
              <a:rPr lang="en-US"/>
              <a:t>Very important! </a:t>
            </a:r>
          </a:p>
          <a:p>
            <a:pPr algn="ctr"/>
            <a:r>
              <a:rPr lang="en-US"/>
              <a:t>Make sure the client has had the CE assessment completed. If not, they will not be considered for housing openings!</a:t>
            </a:r>
          </a:p>
        </p:txBody>
      </p:sp>
    </p:spTree>
    <p:extLst>
      <p:ext uri="{BB962C8B-B14F-4D97-AF65-F5344CB8AC3E}">
        <p14:creationId xmlns:p14="http://schemas.microsoft.com/office/powerpoint/2010/main" val="50288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1759-E937-4340-AF6B-FC98AC15E5D4}"/>
              </a:ext>
            </a:extLst>
          </p:cNvPr>
          <p:cNvSpPr>
            <a:spLocks noGrp="1"/>
          </p:cNvSpPr>
          <p:nvPr>
            <p:ph type="title"/>
          </p:nvPr>
        </p:nvSpPr>
        <p:spPr/>
        <p:txBody>
          <a:bodyPr/>
          <a:lstStyle/>
          <a:p>
            <a:r>
              <a:rPr lang="en-US"/>
              <a:t>CE Assessment</a:t>
            </a:r>
          </a:p>
        </p:txBody>
      </p:sp>
      <p:pic>
        <p:nvPicPr>
          <p:cNvPr id="6" name="Content Placeholder 5">
            <a:extLst>
              <a:ext uri="{FF2B5EF4-FFF2-40B4-BE49-F238E27FC236}">
                <a16:creationId xmlns:a16="http://schemas.microsoft.com/office/drawing/2014/main" id="{C89A9EEA-9115-46DE-8BE0-24A99028DFC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386085" y="1864612"/>
            <a:ext cx="9116104" cy="3018673"/>
          </a:xfrm>
        </p:spPr>
      </p:pic>
      <p:sp>
        <p:nvSpPr>
          <p:cNvPr id="4" name="Slide Number Placeholder 3">
            <a:extLst>
              <a:ext uri="{FF2B5EF4-FFF2-40B4-BE49-F238E27FC236}">
                <a16:creationId xmlns:a16="http://schemas.microsoft.com/office/drawing/2014/main" id="{EE073C95-62C0-4515-880D-081A641DB0B5}"/>
              </a:ext>
            </a:extLst>
          </p:cNvPr>
          <p:cNvSpPr>
            <a:spLocks noGrp="1"/>
          </p:cNvSpPr>
          <p:nvPr>
            <p:ph type="sldNum" sz="quarter" idx="12"/>
          </p:nvPr>
        </p:nvSpPr>
        <p:spPr/>
        <p:txBody>
          <a:bodyPr/>
          <a:lstStyle/>
          <a:p>
            <a:fld id="{498AECB6-989C-443D-BA29-FB3DBF5C49AF}" type="slidenum">
              <a:rPr lang="en-US" smtClean="0"/>
              <a:t>48</a:t>
            </a:fld>
            <a:endParaRPr lang="en-US"/>
          </a:p>
        </p:txBody>
      </p:sp>
      <p:sp>
        <p:nvSpPr>
          <p:cNvPr id="5" name="TextBox 4">
            <a:extLst>
              <a:ext uri="{FF2B5EF4-FFF2-40B4-BE49-F238E27FC236}">
                <a16:creationId xmlns:a16="http://schemas.microsoft.com/office/drawing/2014/main" id="{B8AAA768-7331-45D3-8966-6DF3D575DB92}"/>
              </a:ext>
            </a:extLst>
          </p:cNvPr>
          <p:cNvSpPr txBox="1"/>
          <p:nvPr/>
        </p:nvSpPr>
        <p:spPr>
          <a:xfrm>
            <a:off x="594833" y="1864612"/>
            <a:ext cx="1630062" cy="923330"/>
          </a:xfrm>
          <a:prstGeom prst="rect">
            <a:avLst/>
          </a:prstGeom>
          <a:noFill/>
          <a:ln w="38100">
            <a:solidFill>
              <a:srgbClr val="C00000"/>
            </a:solidFill>
          </a:ln>
        </p:spPr>
        <p:txBody>
          <a:bodyPr wrap="none" rtlCol="0">
            <a:spAutoFit/>
          </a:bodyPr>
          <a:lstStyle/>
          <a:p>
            <a:pPr algn="ctr"/>
            <a:r>
              <a:rPr lang="en-US"/>
              <a:t>CE Assessment </a:t>
            </a:r>
          </a:p>
          <a:p>
            <a:pPr algn="ctr"/>
            <a:r>
              <a:rPr lang="en-US"/>
              <a:t>Information</a:t>
            </a:r>
          </a:p>
          <a:p>
            <a:pPr algn="ctr"/>
            <a:r>
              <a:rPr lang="en-US"/>
              <a:t>link</a:t>
            </a:r>
          </a:p>
        </p:txBody>
      </p:sp>
      <p:cxnSp>
        <p:nvCxnSpPr>
          <p:cNvPr id="7" name="Straight Arrow Connector 6">
            <a:extLst>
              <a:ext uri="{FF2B5EF4-FFF2-40B4-BE49-F238E27FC236}">
                <a16:creationId xmlns:a16="http://schemas.microsoft.com/office/drawing/2014/main" id="{8A57E58D-BCF0-4ACC-BDDA-7910515AEA2B}"/>
              </a:ext>
            </a:extLst>
          </p:cNvPr>
          <p:cNvCxnSpPr>
            <a:cxnSpLocks/>
          </p:cNvCxnSpPr>
          <p:nvPr/>
        </p:nvCxnSpPr>
        <p:spPr>
          <a:xfrm>
            <a:off x="2149813" y="2787942"/>
            <a:ext cx="2105009" cy="14954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22BB69A-CEA6-1D8B-6AD2-54A37EF6A71D}"/>
              </a:ext>
            </a:extLst>
          </p:cNvPr>
          <p:cNvSpPr txBox="1"/>
          <p:nvPr/>
        </p:nvSpPr>
        <p:spPr>
          <a:xfrm>
            <a:off x="305323" y="3125958"/>
            <a:ext cx="1926003" cy="2308324"/>
          </a:xfrm>
          <a:prstGeom prst="rect">
            <a:avLst/>
          </a:prstGeom>
          <a:noFill/>
          <a:ln w="44450">
            <a:solidFill>
              <a:srgbClr val="C00000"/>
            </a:solidFill>
          </a:ln>
        </p:spPr>
        <p:txBody>
          <a:bodyPr wrap="square" rtlCol="0">
            <a:spAutoFit/>
          </a:bodyPr>
          <a:lstStyle/>
          <a:p>
            <a:pPr algn="ctr"/>
            <a:r>
              <a:rPr lang="en-US"/>
              <a:t>Very important! </a:t>
            </a:r>
          </a:p>
          <a:p>
            <a:pPr algn="ctr"/>
            <a:r>
              <a:rPr lang="en-US"/>
              <a:t>Make sure the client has had the CE assessment completed. If not, they will not be considered for housing openings!</a:t>
            </a:r>
          </a:p>
        </p:txBody>
      </p:sp>
    </p:spTree>
    <p:extLst>
      <p:ext uri="{BB962C8B-B14F-4D97-AF65-F5344CB8AC3E}">
        <p14:creationId xmlns:p14="http://schemas.microsoft.com/office/powerpoint/2010/main" val="1498117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A148-C9CB-4BD6-B14B-AAF44D4E7CB9}"/>
              </a:ext>
            </a:extLst>
          </p:cNvPr>
          <p:cNvSpPr>
            <a:spLocks noGrp="1"/>
          </p:cNvSpPr>
          <p:nvPr>
            <p:ph type="title"/>
          </p:nvPr>
        </p:nvSpPr>
        <p:spPr>
          <a:xfrm>
            <a:off x="721469" y="365125"/>
            <a:ext cx="10515600" cy="1325563"/>
          </a:xfrm>
        </p:spPr>
        <p:txBody>
          <a:bodyPr/>
          <a:lstStyle/>
          <a:p>
            <a:r>
              <a:rPr lang="en-US"/>
              <a:t>CE EA auto-exit policy -</a:t>
            </a:r>
            <a:r>
              <a:rPr lang="en-US" b="1"/>
              <a:t>Ongoing Auto-Exit Criteria</a:t>
            </a:r>
          </a:p>
        </p:txBody>
      </p:sp>
      <p:sp>
        <p:nvSpPr>
          <p:cNvPr id="3" name="Content Placeholder 2">
            <a:extLst>
              <a:ext uri="{FF2B5EF4-FFF2-40B4-BE49-F238E27FC236}">
                <a16:creationId xmlns:a16="http://schemas.microsoft.com/office/drawing/2014/main" id="{A897D155-06C8-4C24-A5CD-9B6B78AFC409}"/>
              </a:ext>
            </a:extLst>
          </p:cNvPr>
          <p:cNvSpPr>
            <a:spLocks noGrp="1"/>
          </p:cNvSpPr>
          <p:nvPr>
            <p:ph idx="1"/>
          </p:nvPr>
        </p:nvSpPr>
        <p:spPr>
          <a:xfrm>
            <a:off x="721469" y="2187574"/>
            <a:ext cx="10515600" cy="3594917"/>
          </a:xfrm>
        </p:spPr>
        <p:txBody>
          <a:bodyPr/>
          <a:lstStyle/>
          <a:p>
            <a:pPr marL="0" indent="0">
              <a:buNone/>
            </a:pPr>
            <a:r>
              <a:rPr lang="en-US"/>
              <a:t>CE EA auto-exit anyone without "activity" within the prior 90 days; "activity" is considered:</a:t>
            </a:r>
          </a:p>
          <a:p>
            <a:pPr lvl="1"/>
            <a:r>
              <a:rPr lang="en-US"/>
              <a:t>an open enrollment in an EA project</a:t>
            </a:r>
          </a:p>
          <a:p>
            <a:pPr lvl="1"/>
            <a:r>
              <a:rPr lang="en-US"/>
              <a:t>Enrolled in PSH with no move-in date (and still in EA project)</a:t>
            </a:r>
          </a:p>
        </p:txBody>
      </p:sp>
      <p:sp>
        <p:nvSpPr>
          <p:cNvPr id="4" name="Slide Number Placeholder 3">
            <a:extLst>
              <a:ext uri="{FF2B5EF4-FFF2-40B4-BE49-F238E27FC236}">
                <a16:creationId xmlns:a16="http://schemas.microsoft.com/office/drawing/2014/main" id="{C9DBAA4C-0A0B-47EF-9DFE-35093A6A5230}"/>
              </a:ext>
            </a:extLst>
          </p:cNvPr>
          <p:cNvSpPr>
            <a:spLocks noGrp="1"/>
          </p:cNvSpPr>
          <p:nvPr>
            <p:ph type="sldNum" sz="quarter" idx="12"/>
          </p:nvPr>
        </p:nvSpPr>
        <p:spPr/>
        <p:txBody>
          <a:bodyPr/>
          <a:lstStyle/>
          <a:p>
            <a:fld id="{498AECB6-989C-443D-BA29-FB3DBF5C49AF}" type="slidenum">
              <a:rPr lang="en-US" smtClean="0"/>
              <a:t>49</a:t>
            </a:fld>
            <a:endParaRPr lang="en-US"/>
          </a:p>
        </p:txBody>
      </p:sp>
    </p:spTree>
    <p:extLst>
      <p:ext uri="{BB962C8B-B14F-4D97-AF65-F5344CB8AC3E}">
        <p14:creationId xmlns:p14="http://schemas.microsoft.com/office/powerpoint/2010/main" val="188792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7ED0C4-F1C9-414E-8BFE-FBBABE60AE36}"/>
              </a:ext>
            </a:extLst>
          </p:cNvPr>
          <p:cNvSpPr>
            <a:spLocks noGrp="1"/>
          </p:cNvSpPr>
          <p:nvPr>
            <p:ph type="sldNum" sz="quarter" idx="12"/>
          </p:nvPr>
        </p:nvSpPr>
        <p:spPr/>
        <p:txBody>
          <a:bodyPr/>
          <a:lstStyle/>
          <a:p>
            <a:fld id="{498AECB6-989C-443D-BA29-FB3DBF5C49AF}" type="slidenum">
              <a:rPr lang="en-US" smtClean="0"/>
              <a:t>5</a:t>
            </a:fld>
            <a:endParaRPr lang="en-US"/>
          </a:p>
        </p:txBody>
      </p:sp>
      <p:sp>
        <p:nvSpPr>
          <p:cNvPr id="5" name="Title 1">
            <a:extLst>
              <a:ext uri="{FF2B5EF4-FFF2-40B4-BE49-F238E27FC236}">
                <a16:creationId xmlns:a16="http://schemas.microsoft.com/office/drawing/2014/main" id="{D87C802E-D7A9-4602-AC88-5F870ABE68BE}"/>
              </a:ext>
            </a:extLst>
          </p:cNvPr>
          <p:cNvSpPr>
            <a:spLocks noGrp="1"/>
          </p:cNvSpPr>
          <p:nvPr>
            <p:ph type="title"/>
          </p:nvPr>
        </p:nvSpPr>
        <p:spPr>
          <a:xfrm>
            <a:off x="838200" y="365125"/>
            <a:ext cx="10515600" cy="1325563"/>
          </a:xfrm>
        </p:spPr>
        <p:txBody>
          <a:bodyPr>
            <a:normAutofit/>
          </a:bodyPr>
          <a:lstStyle/>
          <a:p>
            <a:r>
              <a:rPr lang="en-US" sz="4000" b="1"/>
              <a:t>Overview of Coordinated Entry (cont.)</a:t>
            </a:r>
          </a:p>
        </p:txBody>
      </p:sp>
      <p:sp>
        <p:nvSpPr>
          <p:cNvPr id="6" name="Content Placeholder 2">
            <a:extLst>
              <a:ext uri="{FF2B5EF4-FFF2-40B4-BE49-F238E27FC236}">
                <a16:creationId xmlns:a16="http://schemas.microsoft.com/office/drawing/2014/main" id="{1767132E-50D0-4102-9268-1FBF27028CA4}"/>
              </a:ext>
            </a:extLst>
          </p:cNvPr>
          <p:cNvSpPr>
            <a:spLocks noGrp="1"/>
          </p:cNvSpPr>
          <p:nvPr>
            <p:ph idx="1"/>
          </p:nvPr>
        </p:nvSpPr>
        <p:spPr>
          <a:xfrm>
            <a:off x="838200" y="1825625"/>
            <a:ext cx="10515600" cy="4351338"/>
          </a:xfrm>
        </p:spPr>
        <p:txBody>
          <a:bodyPr/>
          <a:lstStyle/>
          <a:p>
            <a:pPr marL="0" indent="0" fontAlgn="base">
              <a:buNone/>
            </a:pPr>
            <a:r>
              <a:rPr lang="en-US"/>
              <a:t>​</a:t>
            </a:r>
          </a:p>
          <a:p>
            <a:pPr fontAlgn="base"/>
            <a:r>
              <a:rPr lang="en-US"/>
              <a:t>Automation within VESTA:​</a:t>
            </a:r>
          </a:p>
          <a:p>
            <a:pPr lvl="1" fontAlgn="base"/>
            <a:r>
              <a:rPr lang="en-US"/>
              <a:t>Prioritizes participants by vulnerability​</a:t>
            </a:r>
          </a:p>
          <a:p>
            <a:pPr lvl="1" fontAlgn="base"/>
            <a:r>
              <a:rPr lang="en-US"/>
              <a:t>Matches participants by project eligibility requirements &amp; participant preference​</a:t>
            </a:r>
          </a:p>
          <a:p>
            <a:pPr lvl="1" fontAlgn="base"/>
            <a:r>
              <a:rPr lang="en-US"/>
              <a:t>Auto-exits CE applicants who are inactive or housed</a:t>
            </a:r>
          </a:p>
          <a:p>
            <a:pPr lvl="1" fontAlgn="base"/>
            <a:endParaRPr lang="en-US"/>
          </a:p>
          <a:p>
            <a:pPr lvl="1" fontAlgn="base"/>
            <a:r>
              <a:rPr lang="en-US">
                <a:hlinkClick r:id="rId2"/>
              </a:rPr>
              <a:t>BoSCoC CE Policies and Procedures</a:t>
            </a:r>
            <a:r>
              <a:rPr lang="en-US"/>
              <a:t> link</a:t>
            </a:r>
          </a:p>
          <a:p>
            <a:pPr lvl="1" fontAlgn="base"/>
            <a:endParaRPr lang="en-US"/>
          </a:p>
          <a:p>
            <a:endParaRPr lang="en-US"/>
          </a:p>
        </p:txBody>
      </p:sp>
    </p:spTree>
    <p:extLst>
      <p:ext uri="{BB962C8B-B14F-4D97-AF65-F5344CB8AC3E}">
        <p14:creationId xmlns:p14="http://schemas.microsoft.com/office/powerpoint/2010/main" val="4148396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F974-A9D8-492F-A3D6-33958432F1F2}"/>
              </a:ext>
            </a:extLst>
          </p:cNvPr>
          <p:cNvSpPr>
            <a:spLocks noGrp="1"/>
          </p:cNvSpPr>
          <p:nvPr>
            <p:ph type="title"/>
          </p:nvPr>
        </p:nvSpPr>
        <p:spPr>
          <a:xfrm>
            <a:off x="838200" y="153192"/>
            <a:ext cx="10515600" cy="1325563"/>
          </a:xfrm>
        </p:spPr>
        <p:txBody>
          <a:bodyPr/>
          <a:lstStyle/>
          <a:p>
            <a:r>
              <a:rPr lang="en-US" b="1"/>
              <a:t> Regional CE Housing Navigator </a:t>
            </a:r>
          </a:p>
        </p:txBody>
      </p:sp>
      <p:sp>
        <p:nvSpPr>
          <p:cNvPr id="3" name="Content Placeholder 2">
            <a:extLst>
              <a:ext uri="{FF2B5EF4-FFF2-40B4-BE49-F238E27FC236}">
                <a16:creationId xmlns:a16="http://schemas.microsoft.com/office/drawing/2014/main" id="{D810E629-83F2-4F52-8F73-0CA570DC901A}"/>
              </a:ext>
            </a:extLst>
          </p:cNvPr>
          <p:cNvSpPr>
            <a:spLocks noGrp="1"/>
          </p:cNvSpPr>
          <p:nvPr>
            <p:ph idx="1"/>
          </p:nvPr>
        </p:nvSpPr>
        <p:spPr>
          <a:xfrm>
            <a:off x="838200" y="1218335"/>
            <a:ext cx="10515600" cy="4650971"/>
          </a:xfrm>
        </p:spPr>
        <p:txBody>
          <a:bodyPr>
            <a:normAutofit fontScale="70000" lnSpcReduction="20000"/>
          </a:bodyPr>
          <a:lstStyle/>
          <a:p>
            <a:r>
              <a:rPr lang="en-US"/>
              <a:t>North Shore</a:t>
            </a:r>
          </a:p>
          <a:p>
            <a:pPr lvl="1"/>
            <a:r>
              <a:rPr lang="en-US" sz="1500" b="1" i="0">
                <a:solidFill>
                  <a:srgbClr val="2F3941"/>
                </a:solidFill>
                <a:effectLst/>
                <a:latin typeface="Helvetica Neue"/>
              </a:rPr>
              <a:t>Marielis Batista, </a:t>
            </a:r>
            <a:r>
              <a:rPr lang="en-US" sz="1500" b="1" i="0" u="sng">
                <a:solidFill>
                  <a:srgbClr val="3333FF"/>
                </a:solidFill>
                <a:effectLst/>
                <a:latin typeface="Helvetica Neue"/>
                <a:hlinkClick r:id="rId2"/>
              </a:rPr>
              <a:t>marielis@emmausinc.org</a:t>
            </a:r>
            <a:endParaRPr lang="en-US" sz="1500" b="0" i="0">
              <a:solidFill>
                <a:srgbClr val="2F3941"/>
              </a:solidFill>
              <a:effectLst/>
              <a:latin typeface="Helvetica Neue"/>
            </a:endParaRPr>
          </a:p>
          <a:p>
            <a:pPr lvl="1"/>
            <a:r>
              <a:rPr lang="en-US" sz="1500" b="1" i="0">
                <a:solidFill>
                  <a:srgbClr val="2F3941"/>
                </a:solidFill>
                <a:effectLst/>
                <a:latin typeface="Helvetica Neue"/>
              </a:rPr>
              <a:t>Al Hanscom, </a:t>
            </a:r>
            <a:r>
              <a:rPr lang="en-US" sz="1500" b="1" i="0" u="sng">
                <a:solidFill>
                  <a:srgbClr val="1F73B7"/>
                </a:solidFill>
                <a:effectLst/>
                <a:latin typeface="Helvetica Neue"/>
                <a:hlinkClick r:id="rId3"/>
              </a:rPr>
              <a:t>al@emmausinc.org</a:t>
            </a:r>
            <a:endParaRPr lang="en-US" sz="1500" b="0" i="0">
              <a:solidFill>
                <a:srgbClr val="2F3941"/>
              </a:solidFill>
              <a:effectLst/>
              <a:latin typeface="Helvetica Neue"/>
            </a:endParaRPr>
          </a:p>
          <a:p>
            <a:pPr lvl="1"/>
            <a:r>
              <a:rPr lang="en-US" sz="1500" b="1" i="0">
                <a:solidFill>
                  <a:srgbClr val="2F3941"/>
                </a:solidFill>
                <a:effectLst/>
                <a:latin typeface="Helvetica Neue"/>
              </a:rPr>
              <a:t>Leslie Lawrence, </a:t>
            </a:r>
            <a:r>
              <a:rPr lang="en-US" sz="1500" b="1" i="0" u="sng">
                <a:solidFill>
                  <a:srgbClr val="1F73B7"/>
                </a:solidFill>
                <a:effectLst/>
                <a:latin typeface="Helvetica Neue"/>
                <a:hlinkClick r:id="rId4"/>
              </a:rPr>
              <a:t>leslie@emmausinc.org</a:t>
            </a:r>
            <a:endParaRPr lang="en-US" sz="1500" b="1" i="0" u="sng">
              <a:solidFill>
                <a:srgbClr val="1F73B7"/>
              </a:solidFill>
              <a:effectLst/>
              <a:latin typeface="Helvetica Neue"/>
            </a:endParaRPr>
          </a:p>
          <a:p>
            <a:pPr marL="457200" lvl="1" indent="0">
              <a:buNone/>
            </a:pPr>
            <a:endParaRPr lang="en-US"/>
          </a:p>
          <a:p>
            <a:r>
              <a:rPr lang="en-US"/>
              <a:t>North Middlesex</a:t>
            </a:r>
          </a:p>
          <a:p>
            <a:pPr lvl="1"/>
            <a:r>
              <a:rPr lang="en-US" sz="1500" b="1" i="0">
                <a:solidFill>
                  <a:srgbClr val="2F3941"/>
                </a:solidFill>
                <a:effectLst/>
                <a:latin typeface="Helvetica Neue"/>
              </a:rPr>
              <a:t>James Hogan, </a:t>
            </a:r>
            <a:r>
              <a:rPr lang="en-US" sz="1500" b="1" i="0" u="sng">
                <a:solidFill>
                  <a:srgbClr val="1F73B7"/>
                </a:solidFill>
                <a:effectLst/>
                <a:latin typeface="Helvetica Neue"/>
                <a:hlinkClick r:id="rId5"/>
              </a:rPr>
              <a:t>jhogan@commteam.org</a:t>
            </a:r>
            <a:endParaRPr lang="en-US" sz="1500" b="0" i="0">
              <a:solidFill>
                <a:srgbClr val="2F3941"/>
              </a:solidFill>
              <a:effectLst/>
              <a:latin typeface="Helvetica Neue"/>
            </a:endParaRPr>
          </a:p>
          <a:p>
            <a:pPr lvl="1"/>
            <a:r>
              <a:rPr lang="en-US" sz="1500" b="1" i="0">
                <a:solidFill>
                  <a:srgbClr val="2F3941"/>
                </a:solidFill>
                <a:effectLst/>
                <a:latin typeface="Helvetica Neue"/>
              </a:rPr>
              <a:t>Gifty </a:t>
            </a:r>
            <a:r>
              <a:rPr lang="en-US" sz="1500" b="1" i="0" err="1">
                <a:solidFill>
                  <a:srgbClr val="2F3941"/>
                </a:solidFill>
                <a:effectLst/>
                <a:latin typeface="Helvetica Neue"/>
              </a:rPr>
              <a:t>Korankey</a:t>
            </a:r>
            <a:r>
              <a:rPr lang="en-US" sz="1500" b="1" i="0">
                <a:solidFill>
                  <a:srgbClr val="2F3941"/>
                </a:solidFill>
                <a:effectLst/>
                <a:latin typeface="Helvetica Neue"/>
              </a:rPr>
              <a:t>, </a:t>
            </a:r>
            <a:r>
              <a:rPr lang="en-US" sz="1500" b="1" i="0" u="sng">
                <a:solidFill>
                  <a:srgbClr val="1F73B7"/>
                </a:solidFill>
                <a:effectLst/>
                <a:latin typeface="Helvetica Neue"/>
                <a:hlinkClick r:id="rId6"/>
              </a:rPr>
              <a:t>gkorankye@commteam.org</a:t>
            </a:r>
            <a:endParaRPr lang="en-US" sz="1500" b="0" i="0">
              <a:solidFill>
                <a:srgbClr val="2F3941"/>
              </a:solidFill>
              <a:effectLst/>
              <a:latin typeface="Helvetica Neue"/>
            </a:endParaRPr>
          </a:p>
          <a:p>
            <a:pPr lvl="1"/>
            <a:r>
              <a:rPr lang="en-US" sz="1500" b="1" i="0">
                <a:solidFill>
                  <a:srgbClr val="2F3941"/>
                </a:solidFill>
                <a:effectLst/>
                <a:latin typeface="Helvetica Neue"/>
              </a:rPr>
              <a:t>CE Navigator Manager - Shawn Jalbert, </a:t>
            </a:r>
            <a:r>
              <a:rPr lang="en-US" sz="1500" b="1" i="0" u="sng">
                <a:solidFill>
                  <a:srgbClr val="1F73B7"/>
                </a:solidFill>
                <a:effectLst/>
                <a:latin typeface="Helvetica Neue"/>
                <a:hlinkClick r:id="rId7"/>
              </a:rPr>
              <a:t>shjalbert@commteam.org</a:t>
            </a:r>
            <a:endParaRPr lang="en-US" sz="1500" b="1" i="0" u="sng">
              <a:solidFill>
                <a:srgbClr val="1F73B7"/>
              </a:solidFill>
              <a:effectLst/>
              <a:latin typeface="Helvetica Neue"/>
            </a:endParaRPr>
          </a:p>
          <a:p>
            <a:r>
              <a:rPr lang="en-US"/>
              <a:t>Metro</a:t>
            </a:r>
          </a:p>
          <a:p>
            <a:pPr lvl="1"/>
            <a:r>
              <a:rPr lang="en-US" sz="1500" b="1" i="0">
                <a:solidFill>
                  <a:srgbClr val="2F3941"/>
                </a:solidFill>
                <a:effectLst/>
                <a:latin typeface="Helvetica Neue"/>
              </a:rPr>
              <a:t>Leon Moore, </a:t>
            </a:r>
            <a:r>
              <a:rPr lang="en-US" sz="1500" b="1" i="0" u="sng">
                <a:solidFill>
                  <a:srgbClr val="1F73B7"/>
                </a:solidFill>
                <a:effectLst/>
                <a:latin typeface="Helvetica Neue"/>
                <a:hlinkClick r:id="rId8"/>
              </a:rPr>
              <a:t>lmoore@shcinc.org</a:t>
            </a:r>
            <a:endParaRPr lang="en-US" sz="1500" b="0" i="0">
              <a:solidFill>
                <a:srgbClr val="2F3941"/>
              </a:solidFill>
              <a:effectLst/>
              <a:latin typeface="Helvetica Neue"/>
            </a:endParaRPr>
          </a:p>
          <a:p>
            <a:r>
              <a:rPr lang="en-US"/>
              <a:t>West</a:t>
            </a:r>
          </a:p>
          <a:p>
            <a:pPr lvl="1"/>
            <a:r>
              <a:rPr lang="en-US" sz="1500" b="1" i="0">
                <a:solidFill>
                  <a:srgbClr val="2F3941"/>
                </a:solidFill>
                <a:effectLst/>
                <a:latin typeface="Helvetica Neue"/>
              </a:rPr>
              <a:t>Christa Pichler, </a:t>
            </a:r>
            <a:r>
              <a:rPr lang="en-US" sz="1500" b="1" i="0" u="sng">
                <a:solidFill>
                  <a:srgbClr val="1F73B7"/>
                </a:solidFill>
                <a:effectLst/>
                <a:latin typeface="Helvetica Neue"/>
                <a:hlinkClick r:id="rId9"/>
              </a:rPr>
              <a:t>cpichler@smoc.org</a:t>
            </a:r>
            <a:endParaRPr lang="en-US" sz="1500" b="0" i="0">
              <a:solidFill>
                <a:srgbClr val="2F3941"/>
              </a:solidFill>
              <a:effectLst/>
              <a:latin typeface="Helvetica Neue"/>
            </a:endParaRPr>
          </a:p>
          <a:p>
            <a:pPr lvl="1"/>
            <a:r>
              <a:rPr lang="en-US" sz="1500" b="1" i="0">
                <a:solidFill>
                  <a:srgbClr val="2F3941"/>
                </a:solidFill>
                <a:effectLst/>
                <a:latin typeface="Helvetica Neue"/>
              </a:rPr>
              <a:t>Maria Larsen, </a:t>
            </a:r>
            <a:r>
              <a:rPr lang="en-US" sz="1500" b="1" i="0" u="sng">
                <a:solidFill>
                  <a:srgbClr val="1F73B7"/>
                </a:solidFill>
                <a:effectLst/>
                <a:latin typeface="Helvetica Neue"/>
                <a:hlinkClick r:id="rId10"/>
              </a:rPr>
              <a:t>mlarsen@smoc.org</a:t>
            </a:r>
            <a:endParaRPr lang="en-US" sz="1500" b="0" i="0">
              <a:solidFill>
                <a:srgbClr val="2F3941"/>
              </a:solidFill>
              <a:effectLst/>
              <a:latin typeface="Helvetica Neue"/>
            </a:endParaRPr>
          </a:p>
          <a:p>
            <a:pPr lvl="1"/>
            <a:r>
              <a:rPr lang="en-US" sz="1500" b="1" i="0">
                <a:solidFill>
                  <a:srgbClr val="2F3941"/>
                </a:solidFill>
                <a:effectLst/>
                <a:latin typeface="Helvetica Neue"/>
              </a:rPr>
              <a:t>Maxine Rose, </a:t>
            </a:r>
            <a:r>
              <a:rPr lang="en-US" sz="1500" b="1" i="0" u="sng">
                <a:solidFill>
                  <a:srgbClr val="1F73B7"/>
                </a:solidFill>
                <a:effectLst/>
                <a:latin typeface="Helvetica Neue"/>
                <a:hlinkClick r:id="rId11"/>
              </a:rPr>
              <a:t>mrose@smoc.org</a:t>
            </a:r>
            <a:endParaRPr lang="en-US" sz="1500" b="1" i="0" u="sng">
              <a:solidFill>
                <a:srgbClr val="1F73B7"/>
              </a:solidFill>
              <a:effectLst/>
              <a:latin typeface="Helvetica Neue"/>
            </a:endParaRPr>
          </a:p>
          <a:p>
            <a:pPr lvl="1"/>
            <a:endParaRPr lang="en-US" sz="1500" b="1" u="sng">
              <a:solidFill>
                <a:srgbClr val="1F73B7"/>
              </a:solidFill>
              <a:latin typeface="Helvetica Neue"/>
            </a:endParaRPr>
          </a:p>
          <a:p>
            <a:pPr lvl="1"/>
            <a:endParaRPr lang="en-US" sz="1500" b="1" i="0" u="sng">
              <a:solidFill>
                <a:srgbClr val="1F73B7"/>
              </a:solidFill>
              <a:effectLst/>
              <a:latin typeface="Helvetica Neue"/>
            </a:endParaRPr>
          </a:p>
          <a:p>
            <a:pPr lvl="1"/>
            <a:r>
              <a:rPr lang="en-US" sz="1500" b="1" u="sng">
                <a:solidFill>
                  <a:srgbClr val="1F73B7"/>
                </a:solidFill>
                <a:latin typeface="Helvetica Neue"/>
              </a:rPr>
              <a:t>DV </a:t>
            </a:r>
            <a:r>
              <a:rPr lang="en-US" sz="1500" b="1" i="0">
                <a:solidFill>
                  <a:srgbClr val="2F3941"/>
                </a:solidFill>
                <a:effectLst/>
                <a:latin typeface="Helvetica Neue"/>
              </a:rPr>
              <a:t>CE DV (Domestic Violence) Navigator Rebecca Delice, </a:t>
            </a:r>
            <a:r>
              <a:rPr lang="en-US" sz="1500" b="1" i="0" u="sng">
                <a:solidFill>
                  <a:srgbClr val="1F73B7"/>
                </a:solidFill>
                <a:effectLst/>
                <a:latin typeface="Helvetica Neue"/>
                <a:hlinkClick r:id="rId12"/>
              </a:rPr>
              <a:t>rdelice@shinc.org</a:t>
            </a:r>
            <a:endParaRPr lang="en-US" sz="1500" b="0" i="0">
              <a:solidFill>
                <a:srgbClr val="2F3941"/>
              </a:solidFill>
              <a:effectLst/>
              <a:latin typeface="Helvetica Neue"/>
            </a:endParaRPr>
          </a:p>
          <a:p>
            <a:pPr lvl="1"/>
            <a:endParaRPr lang="en-US" sz="1500" b="1" u="sng">
              <a:solidFill>
                <a:srgbClr val="1F73B7"/>
              </a:solidFill>
              <a:latin typeface="Helvetica Neue"/>
            </a:endParaRPr>
          </a:p>
          <a:p>
            <a:pPr lvl="1"/>
            <a:r>
              <a:rPr lang="en-US" sz="1500" b="1" i="0" u="sng">
                <a:solidFill>
                  <a:srgbClr val="1F73B7"/>
                </a:solidFill>
                <a:effectLst/>
                <a:latin typeface="Helvetica Neue"/>
              </a:rPr>
              <a:t>YHDP </a:t>
            </a:r>
            <a:r>
              <a:rPr lang="en-US" sz="1500" b="1">
                <a:solidFill>
                  <a:srgbClr val="2F3941"/>
                </a:solidFill>
                <a:latin typeface="Helvetica Neue"/>
              </a:rPr>
              <a:t>CE YHDP (Youth Houselessness Demonstration Program) Nicholas </a:t>
            </a:r>
            <a:r>
              <a:rPr lang="en-US" sz="1500" b="1" err="1">
                <a:solidFill>
                  <a:srgbClr val="2F3941"/>
                </a:solidFill>
                <a:latin typeface="Helvetica Neue"/>
              </a:rPr>
              <a:t>DiGiammo</a:t>
            </a:r>
            <a:r>
              <a:rPr lang="en-US" sz="1500" b="1">
                <a:solidFill>
                  <a:srgbClr val="2F3941"/>
                </a:solidFill>
                <a:latin typeface="Helvetica Neue"/>
              </a:rPr>
              <a:t> </a:t>
            </a:r>
            <a:r>
              <a:rPr lang="en-US" sz="1500" b="1" i="0" u="none" strike="noStrike">
                <a:solidFill>
                  <a:srgbClr val="003399"/>
                </a:solidFill>
                <a:effectLst/>
                <a:latin typeface="Open Sans" panose="020B0606030504020204" pitchFamily="34" charset="0"/>
                <a:hlinkClick r:id="rId13"/>
              </a:rPr>
              <a:t>ndigiammo@commteam.org</a:t>
            </a:r>
            <a:r>
              <a:rPr lang="en-US" sz="1600"/>
              <a:t> </a:t>
            </a:r>
          </a:p>
          <a:p>
            <a:pPr lvl="1"/>
            <a:r>
              <a:rPr lang="en-US" sz="1600" b="1">
                <a:solidFill>
                  <a:srgbClr val="2F3941"/>
                </a:solidFill>
                <a:latin typeface="Helvetica Neue"/>
              </a:rPr>
              <a:t>CE YHDP (Youth Houselessness Demonstration Program) Kerlande Michel </a:t>
            </a:r>
            <a:r>
              <a:rPr lang="en-US" sz="1600" b="1">
                <a:solidFill>
                  <a:srgbClr val="2F3941"/>
                </a:solidFill>
                <a:latin typeface="Helvetica Neue"/>
                <a:hlinkClick r:id="rId14"/>
              </a:rPr>
              <a:t>Kerlande_Michel@WaysideYouth.org</a:t>
            </a:r>
            <a:endParaRPr lang="en-US" sz="1600" b="1" i="0">
              <a:solidFill>
                <a:srgbClr val="2F3941"/>
              </a:solidFill>
              <a:effectLst/>
              <a:latin typeface="Helvetica Neue"/>
            </a:endParaRPr>
          </a:p>
          <a:p>
            <a:pPr lvl="1"/>
            <a:endParaRPr lang="en-US" sz="1600"/>
          </a:p>
          <a:p>
            <a:pPr lvl="1"/>
            <a:endParaRPr lang="en-US" sz="1500" b="0" i="0">
              <a:solidFill>
                <a:srgbClr val="2F3941"/>
              </a:solidFill>
              <a:effectLst/>
              <a:latin typeface="Helvetica Neue"/>
            </a:endParaRPr>
          </a:p>
        </p:txBody>
      </p:sp>
      <p:sp>
        <p:nvSpPr>
          <p:cNvPr id="4" name="Slide Number Placeholder 3">
            <a:extLst>
              <a:ext uri="{FF2B5EF4-FFF2-40B4-BE49-F238E27FC236}">
                <a16:creationId xmlns:a16="http://schemas.microsoft.com/office/drawing/2014/main" id="{C1709DF6-C544-4250-A3EC-AC376585B89B}"/>
              </a:ext>
            </a:extLst>
          </p:cNvPr>
          <p:cNvSpPr>
            <a:spLocks noGrp="1"/>
          </p:cNvSpPr>
          <p:nvPr>
            <p:ph type="sldNum" sz="quarter" idx="12"/>
          </p:nvPr>
        </p:nvSpPr>
        <p:spPr/>
        <p:txBody>
          <a:bodyPr/>
          <a:lstStyle/>
          <a:p>
            <a:fld id="{498AECB6-989C-443D-BA29-FB3DBF5C49AF}" type="slidenum">
              <a:rPr lang="en-US" smtClean="0"/>
              <a:t>50</a:t>
            </a:fld>
            <a:endParaRPr lang="en-US"/>
          </a:p>
        </p:txBody>
      </p:sp>
    </p:spTree>
    <p:extLst>
      <p:ext uri="{BB962C8B-B14F-4D97-AF65-F5344CB8AC3E}">
        <p14:creationId xmlns:p14="http://schemas.microsoft.com/office/powerpoint/2010/main" val="2851347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D47A-B482-4BEB-AF45-98296C5D5C29}"/>
              </a:ext>
            </a:extLst>
          </p:cNvPr>
          <p:cNvSpPr>
            <a:spLocks noGrp="1"/>
          </p:cNvSpPr>
          <p:nvPr>
            <p:ph type="title"/>
          </p:nvPr>
        </p:nvSpPr>
        <p:spPr/>
        <p:txBody>
          <a:bodyPr/>
          <a:lstStyle/>
          <a:p>
            <a:r>
              <a:rPr lang="en-US" b="1"/>
              <a:t>Support – How to get HMIS help</a:t>
            </a:r>
          </a:p>
        </p:txBody>
      </p:sp>
      <p:sp>
        <p:nvSpPr>
          <p:cNvPr id="3" name="Content Placeholder 2">
            <a:extLst>
              <a:ext uri="{FF2B5EF4-FFF2-40B4-BE49-F238E27FC236}">
                <a16:creationId xmlns:a16="http://schemas.microsoft.com/office/drawing/2014/main" id="{EDBDA2F8-86D8-4CBF-AC04-F2B0857902D1}"/>
              </a:ext>
            </a:extLst>
          </p:cNvPr>
          <p:cNvSpPr>
            <a:spLocks noGrp="1"/>
          </p:cNvSpPr>
          <p:nvPr>
            <p:ph idx="1"/>
          </p:nvPr>
        </p:nvSpPr>
        <p:spPr>
          <a:xfrm>
            <a:off x="928735" y="1358283"/>
            <a:ext cx="10515600" cy="4509857"/>
          </a:xfrm>
        </p:spPr>
        <p:txBody>
          <a:bodyPr vert="horz" lIns="91440" tIns="45720" rIns="91440" bIns="45720" rtlCol="0" anchor="t">
            <a:normAutofit/>
          </a:bodyPr>
          <a:lstStyle/>
          <a:p>
            <a:pPr marL="0" indent="0">
              <a:buNone/>
            </a:pPr>
            <a:endParaRPr lang="en-US" sz="2000"/>
          </a:p>
          <a:p>
            <a:pPr marL="0" indent="0">
              <a:buNone/>
            </a:pPr>
            <a:r>
              <a:rPr lang="en-US" sz="2000"/>
              <a:t>Use our Zendesk helpdesk email to send in a support request or visit our help site</a:t>
            </a:r>
          </a:p>
          <a:p>
            <a:pPr marL="0" indent="0">
              <a:buNone/>
            </a:pPr>
            <a:endParaRPr lang="en-US" sz="2000"/>
          </a:p>
          <a:p>
            <a:pPr marL="0" indent="0">
              <a:buNone/>
            </a:pPr>
            <a:r>
              <a:rPr lang="en-US" sz="2000"/>
              <a:t>Send email to </a:t>
            </a:r>
            <a:r>
              <a:rPr lang="en-US" sz="2000">
                <a:hlinkClick r:id="rId2"/>
              </a:rPr>
              <a:t>support@vestama.zendesk.com</a:t>
            </a:r>
            <a:endParaRPr lang="en-US" sz="2000"/>
          </a:p>
          <a:p>
            <a:pPr marL="0" indent="0">
              <a:buNone/>
            </a:pPr>
            <a:r>
              <a:rPr lang="en-US" sz="2000">
                <a:hlinkClick r:id="rId3"/>
              </a:rPr>
              <a:t>https://vestama.zendesk.com/hc/en-us</a:t>
            </a:r>
            <a:endParaRPr lang="en-US" sz="2000"/>
          </a:p>
          <a:p>
            <a:pPr marL="0" indent="0">
              <a:buNone/>
            </a:pPr>
            <a:endParaRPr lang="en-US" sz="2000"/>
          </a:p>
          <a:p>
            <a:pPr marL="0" indent="0">
              <a:buNone/>
            </a:pPr>
            <a:r>
              <a:rPr lang="en-US" sz="2000"/>
              <a:t>Kelly Schlabach, HMIS Lead Coordinator, </a:t>
            </a:r>
            <a:r>
              <a:rPr lang="en-US" sz="2000">
                <a:hlinkClick r:id="rId4"/>
              </a:rPr>
              <a:t>Kelly.schlabach@mass.gov</a:t>
            </a:r>
            <a:r>
              <a:rPr lang="en-US" sz="2000"/>
              <a:t> (617) 573-1387</a:t>
            </a:r>
          </a:p>
          <a:p>
            <a:pPr marL="0" indent="0">
              <a:buNone/>
            </a:pPr>
            <a:r>
              <a:rPr lang="en-US" sz="2000"/>
              <a:t>Andrew Pape, ETO EA HMIS Coordinator, </a:t>
            </a:r>
            <a:r>
              <a:rPr lang="en-US" sz="2000">
                <a:hlinkClick r:id="rId5"/>
              </a:rPr>
              <a:t>Andrew.pape@mass.gov</a:t>
            </a:r>
            <a:r>
              <a:rPr lang="en-US" sz="2000"/>
              <a:t>  (617) 573-1234</a:t>
            </a:r>
          </a:p>
          <a:p>
            <a:pPr marL="0" indent="0">
              <a:buNone/>
            </a:pPr>
            <a:r>
              <a:rPr lang="en-US" sz="2000"/>
              <a:t>Donna Curley, HMIS Training Coordinator, </a:t>
            </a:r>
            <a:r>
              <a:rPr lang="en-US" sz="2000">
                <a:hlinkClick r:id="rId6"/>
              </a:rPr>
              <a:t>Donna.Curley@mass.gov</a:t>
            </a:r>
            <a:r>
              <a:rPr lang="en-US" sz="2000"/>
              <a:t> (617) 573-1399</a:t>
            </a:r>
          </a:p>
          <a:p>
            <a:pPr marL="0" indent="0">
              <a:buNone/>
            </a:pPr>
            <a:r>
              <a:rPr lang="en-US" sz="2000"/>
              <a:t>Laura Robertson, HMIS Reporting Specialist, </a:t>
            </a:r>
            <a:r>
              <a:rPr lang="en-US" sz="2000">
                <a:hlinkClick r:id="rId7"/>
              </a:rPr>
              <a:t>Laura.Robertson@mass.gov</a:t>
            </a:r>
            <a:r>
              <a:rPr lang="en-US" sz="2000"/>
              <a:t> (617) 573-1378</a:t>
            </a:r>
          </a:p>
          <a:p>
            <a:pPr marL="0" indent="0">
              <a:buNone/>
            </a:pPr>
            <a:r>
              <a:rPr lang="en-US" sz="2000"/>
              <a:t>Anthony Nappo, Data Management Specialist </a:t>
            </a:r>
            <a:r>
              <a:rPr lang="en-US" sz="2000">
                <a:hlinkClick r:id="rId8"/>
              </a:rPr>
              <a:t>Anthony.Nappo@mass.gov</a:t>
            </a:r>
            <a:r>
              <a:rPr lang="en-US" sz="2000"/>
              <a:t> (617) 573-1374</a:t>
            </a:r>
          </a:p>
          <a:p>
            <a:pPr marL="0" indent="0">
              <a:buNone/>
            </a:pPr>
            <a:endParaRPr lang="en-US" sz="2000"/>
          </a:p>
          <a:p>
            <a:pPr marL="0" indent="0">
              <a:buNone/>
            </a:pPr>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1DA04193-38B1-4C8F-9C6D-9414AF7E126C}"/>
              </a:ext>
            </a:extLst>
          </p:cNvPr>
          <p:cNvSpPr>
            <a:spLocks noGrp="1"/>
          </p:cNvSpPr>
          <p:nvPr>
            <p:ph type="sldNum" sz="quarter" idx="12"/>
          </p:nvPr>
        </p:nvSpPr>
        <p:spPr/>
        <p:txBody>
          <a:bodyPr/>
          <a:lstStyle/>
          <a:p>
            <a:fld id="{498AECB6-989C-443D-BA29-FB3DBF5C49AF}" type="slidenum">
              <a:rPr lang="en-US" smtClean="0"/>
              <a:t>51</a:t>
            </a:fld>
            <a:endParaRPr lang="en-US"/>
          </a:p>
        </p:txBody>
      </p:sp>
    </p:spTree>
    <p:extLst>
      <p:ext uri="{BB962C8B-B14F-4D97-AF65-F5344CB8AC3E}">
        <p14:creationId xmlns:p14="http://schemas.microsoft.com/office/powerpoint/2010/main" val="272557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902F-56E6-454A-B852-A6EAFB8F19C7}"/>
              </a:ext>
            </a:extLst>
          </p:cNvPr>
          <p:cNvSpPr>
            <a:spLocks noGrp="1"/>
          </p:cNvSpPr>
          <p:nvPr>
            <p:ph type="title"/>
          </p:nvPr>
        </p:nvSpPr>
        <p:spPr/>
        <p:txBody>
          <a:bodyPr/>
          <a:lstStyle/>
          <a:p>
            <a:r>
              <a:rPr lang="en-US" b="1"/>
              <a:t>CE contacts</a:t>
            </a:r>
          </a:p>
        </p:txBody>
      </p:sp>
      <p:sp>
        <p:nvSpPr>
          <p:cNvPr id="3" name="Content Placeholder 2">
            <a:extLst>
              <a:ext uri="{FF2B5EF4-FFF2-40B4-BE49-F238E27FC236}">
                <a16:creationId xmlns:a16="http://schemas.microsoft.com/office/drawing/2014/main" id="{C37F597D-96A9-4B85-8BCE-E95CA5311886}"/>
              </a:ext>
            </a:extLst>
          </p:cNvPr>
          <p:cNvSpPr>
            <a:spLocks noGrp="1"/>
          </p:cNvSpPr>
          <p:nvPr>
            <p:ph idx="1"/>
          </p:nvPr>
        </p:nvSpPr>
        <p:spPr>
          <a:xfrm>
            <a:off x="933893" y="1527913"/>
            <a:ext cx="10515600" cy="4351338"/>
          </a:xfrm>
        </p:spPr>
        <p:txBody>
          <a:bodyPr vert="horz" lIns="91440" tIns="45720" rIns="91440" bIns="45720" rtlCol="0" anchor="t">
            <a:normAutofit/>
          </a:bodyPr>
          <a:lstStyle/>
          <a:p>
            <a:pPr marL="0" indent="0">
              <a:buNone/>
            </a:pPr>
            <a:endParaRPr lang="en-US"/>
          </a:p>
          <a:p>
            <a:pPr marL="0" indent="0">
              <a:buNone/>
            </a:pPr>
            <a:r>
              <a:rPr lang="en-US"/>
              <a:t>Questions about CE &amp; CE policies and procedure should be directed to: </a:t>
            </a:r>
            <a:endParaRPr lang="en-US">
              <a:ea typeface="Calibri"/>
              <a:cs typeface="Calibri"/>
            </a:endParaRPr>
          </a:p>
          <a:p>
            <a:endParaRPr lang="en-US"/>
          </a:p>
          <a:p>
            <a:pPr marL="0" indent="0">
              <a:buNone/>
            </a:pPr>
            <a:r>
              <a:rPr lang="en-US"/>
              <a:t>Chris Moskal, CE Lead,</a:t>
            </a:r>
            <a:endParaRPr lang="en-US">
              <a:ea typeface="Calibri"/>
              <a:cs typeface="Calibri"/>
            </a:endParaRPr>
          </a:p>
          <a:p>
            <a:pPr marL="0" indent="0">
              <a:buNone/>
            </a:pPr>
            <a:r>
              <a:rPr lang="en-US"/>
              <a:t> </a:t>
            </a:r>
            <a:r>
              <a:rPr lang="en-US">
                <a:hlinkClick r:id="rId2"/>
              </a:rPr>
              <a:t>chris.moskal@mass.gov</a:t>
            </a:r>
            <a:r>
              <a:rPr lang="en-US"/>
              <a:t> 617-573-1461</a:t>
            </a:r>
            <a:endParaRPr lang="en-US">
              <a:ea typeface="Calibri"/>
              <a:cs typeface="Calibri"/>
            </a:endParaRPr>
          </a:p>
          <a:p>
            <a:pPr marL="0" indent="0">
              <a:buNone/>
            </a:pPr>
            <a:endParaRPr lang="en-US"/>
          </a:p>
          <a:p>
            <a:pPr marL="0" indent="0">
              <a:buNone/>
            </a:pPr>
            <a:r>
              <a:rPr lang="en-US"/>
              <a:t>Karen Byron, MA BoS CoC Supervisor,</a:t>
            </a:r>
          </a:p>
          <a:p>
            <a:pPr marL="0" indent="0">
              <a:buNone/>
            </a:pPr>
            <a:r>
              <a:rPr lang="en-US"/>
              <a:t> </a:t>
            </a:r>
            <a:r>
              <a:rPr lang="en-US">
                <a:hlinkClick r:id="rId3"/>
              </a:rPr>
              <a:t>Karen.byron@mass.gov </a:t>
            </a:r>
            <a:r>
              <a:rPr lang="en-US"/>
              <a:t>617-573-1344</a:t>
            </a:r>
            <a:endParaRPr lang="en-US">
              <a:ea typeface="Calibri"/>
              <a:cs typeface="Calibri"/>
            </a:endParaRPr>
          </a:p>
        </p:txBody>
      </p:sp>
      <p:sp>
        <p:nvSpPr>
          <p:cNvPr id="4" name="Slide Number Placeholder 3">
            <a:extLst>
              <a:ext uri="{FF2B5EF4-FFF2-40B4-BE49-F238E27FC236}">
                <a16:creationId xmlns:a16="http://schemas.microsoft.com/office/drawing/2014/main" id="{EE951DDD-AC77-4746-BF32-8EDEFCE63279}"/>
              </a:ext>
            </a:extLst>
          </p:cNvPr>
          <p:cNvSpPr>
            <a:spLocks noGrp="1"/>
          </p:cNvSpPr>
          <p:nvPr>
            <p:ph type="sldNum" sz="quarter" idx="12"/>
          </p:nvPr>
        </p:nvSpPr>
        <p:spPr/>
        <p:txBody>
          <a:bodyPr/>
          <a:lstStyle/>
          <a:p>
            <a:fld id="{498AECB6-989C-443D-BA29-FB3DBF5C49AF}" type="slidenum">
              <a:rPr lang="en-US" smtClean="0"/>
              <a:t>52</a:t>
            </a:fld>
            <a:endParaRPr lang="en-US"/>
          </a:p>
        </p:txBody>
      </p:sp>
    </p:spTree>
    <p:extLst>
      <p:ext uri="{BB962C8B-B14F-4D97-AF65-F5344CB8AC3E}">
        <p14:creationId xmlns:p14="http://schemas.microsoft.com/office/powerpoint/2010/main" val="3998806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9904-4D5B-4E2E-9295-52386717F39D}"/>
              </a:ext>
            </a:extLst>
          </p:cNvPr>
          <p:cNvSpPr>
            <a:spLocks noGrp="1"/>
          </p:cNvSpPr>
          <p:nvPr>
            <p:ph type="title"/>
          </p:nvPr>
        </p:nvSpPr>
        <p:spPr/>
        <p:txBody>
          <a:bodyPr>
            <a:normAutofit/>
          </a:bodyPr>
          <a:lstStyle/>
          <a:p>
            <a:r>
              <a:rPr lang="en-US" sz="4000" b="1"/>
              <a:t>FY2024 HMIS Data Standards Manual</a:t>
            </a:r>
            <a:endParaRPr lang="en-US" sz="4000"/>
          </a:p>
        </p:txBody>
      </p:sp>
      <p:sp>
        <p:nvSpPr>
          <p:cNvPr id="3" name="Content Placeholder 2">
            <a:extLst>
              <a:ext uri="{FF2B5EF4-FFF2-40B4-BE49-F238E27FC236}">
                <a16:creationId xmlns:a16="http://schemas.microsoft.com/office/drawing/2014/main" id="{09907427-BFB7-437D-BF76-9B08C038B1D6}"/>
              </a:ext>
            </a:extLst>
          </p:cNvPr>
          <p:cNvSpPr>
            <a:spLocks noGrp="1"/>
          </p:cNvSpPr>
          <p:nvPr>
            <p:ph idx="1"/>
          </p:nvPr>
        </p:nvSpPr>
        <p:spPr>
          <a:xfrm>
            <a:off x="1162627" y="2005090"/>
            <a:ext cx="9866745" cy="3815862"/>
          </a:xfrm>
        </p:spPr>
        <p:txBody>
          <a:bodyPr>
            <a:normAutofit/>
          </a:bodyPr>
          <a:lstStyle/>
          <a:p>
            <a:endParaRPr lang="en-US">
              <a:hlinkClick r:id="rId3"/>
            </a:endParaRPr>
          </a:p>
          <a:p>
            <a:r>
              <a:rPr lang="en-US">
                <a:hlinkClick r:id="rId4"/>
              </a:rPr>
              <a:t>FY2024 HMIS Data Standards</a:t>
            </a:r>
            <a:endParaRPr lang="en-US"/>
          </a:p>
          <a:p>
            <a:pPr marL="0" indent="0">
              <a:buNone/>
            </a:pPr>
            <a:endParaRPr lang="en-US"/>
          </a:p>
          <a:p>
            <a:r>
              <a:rPr lang="en-US">
                <a:hlinkClick r:id="rId5"/>
              </a:rPr>
              <a:t>HMIS Data Standards - HUD Exchange</a:t>
            </a:r>
            <a:endParaRPr lang="en-US"/>
          </a:p>
        </p:txBody>
      </p:sp>
      <p:sp>
        <p:nvSpPr>
          <p:cNvPr id="6" name="Slide Number Placeholder 5">
            <a:extLst>
              <a:ext uri="{FF2B5EF4-FFF2-40B4-BE49-F238E27FC236}">
                <a16:creationId xmlns:a16="http://schemas.microsoft.com/office/drawing/2014/main" id="{DC357C7D-004C-4355-AF09-5241A8121EDC}"/>
              </a:ext>
            </a:extLst>
          </p:cNvPr>
          <p:cNvSpPr>
            <a:spLocks noGrp="1"/>
          </p:cNvSpPr>
          <p:nvPr>
            <p:ph type="sldNum" sz="quarter" idx="12"/>
          </p:nvPr>
        </p:nvSpPr>
        <p:spPr/>
        <p:txBody>
          <a:bodyPr/>
          <a:lstStyle/>
          <a:p>
            <a:fld id="{498AECB6-989C-443D-BA29-FB3DBF5C49AF}" type="slidenum">
              <a:rPr lang="en-US" smtClean="0"/>
              <a:t>53</a:t>
            </a:fld>
            <a:endParaRPr lang="en-US"/>
          </a:p>
        </p:txBody>
      </p:sp>
    </p:spTree>
    <p:extLst>
      <p:ext uri="{BB962C8B-B14F-4D97-AF65-F5344CB8AC3E}">
        <p14:creationId xmlns:p14="http://schemas.microsoft.com/office/powerpoint/2010/main" val="31241739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D0F5-47BB-469C-91FB-6AFCE74FD7B2}"/>
              </a:ext>
            </a:extLst>
          </p:cNvPr>
          <p:cNvSpPr>
            <a:spLocks noGrp="1"/>
          </p:cNvSpPr>
          <p:nvPr>
            <p:ph type="title"/>
          </p:nvPr>
        </p:nvSpPr>
        <p:spPr/>
        <p:txBody>
          <a:bodyPr/>
          <a:lstStyle/>
          <a:p>
            <a:r>
              <a:rPr lang="en-US" b="1"/>
              <a:t>Important take away</a:t>
            </a:r>
          </a:p>
        </p:txBody>
      </p:sp>
      <p:sp>
        <p:nvSpPr>
          <p:cNvPr id="3" name="Content Placeholder 2">
            <a:extLst>
              <a:ext uri="{FF2B5EF4-FFF2-40B4-BE49-F238E27FC236}">
                <a16:creationId xmlns:a16="http://schemas.microsoft.com/office/drawing/2014/main" id="{16C6306E-1D23-4A3B-9E43-2096D4352998}"/>
              </a:ext>
            </a:extLst>
          </p:cNvPr>
          <p:cNvSpPr>
            <a:spLocks noGrp="1"/>
          </p:cNvSpPr>
          <p:nvPr>
            <p:ph idx="1"/>
          </p:nvPr>
        </p:nvSpPr>
        <p:spPr>
          <a:xfrm>
            <a:off x="838200" y="2068817"/>
            <a:ext cx="10515600" cy="3281396"/>
          </a:xfrm>
        </p:spPr>
        <p:txBody>
          <a:bodyPr>
            <a:normAutofit fontScale="92500" lnSpcReduction="10000"/>
          </a:bodyPr>
          <a:lstStyle/>
          <a:p>
            <a:r>
              <a:rPr lang="en-US"/>
              <a:t>It is important to make sure the clients understand for them to be housed; they </a:t>
            </a:r>
            <a:r>
              <a:rPr lang="en-US" b="1"/>
              <a:t>MUST</a:t>
            </a:r>
            <a:r>
              <a:rPr lang="en-US"/>
              <a:t> have their documents ready!</a:t>
            </a:r>
          </a:p>
          <a:p>
            <a:r>
              <a:rPr lang="en-US"/>
              <a:t>The housing resources are extremely scarce and there are many that need to be housed </a:t>
            </a:r>
          </a:p>
          <a:p>
            <a:r>
              <a:rPr lang="en-US"/>
              <a:t>The clients that will be housed the quickest are the clients they have </a:t>
            </a:r>
            <a:r>
              <a:rPr lang="en-US" b="1"/>
              <a:t>ALL</a:t>
            </a:r>
            <a:r>
              <a:rPr lang="en-US"/>
              <a:t> their documents ready!</a:t>
            </a:r>
          </a:p>
          <a:p>
            <a:pPr marL="0" indent="0">
              <a:buNone/>
            </a:pPr>
            <a:endParaRPr lang="en-US"/>
          </a:p>
          <a:p>
            <a:r>
              <a:rPr lang="en-US" err="1">
                <a:hlinkClick r:id="rId2"/>
              </a:rPr>
              <a:t>BOSCoC</a:t>
            </a:r>
            <a:r>
              <a:rPr lang="en-US">
                <a:hlinkClick r:id="rId2"/>
              </a:rPr>
              <a:t> CE Policies and Procedure document link</a:t>
            </a:r>
            <a:endParaRPr lang="en-US"/>
          </a:p>
        </p:txBody>
      </p:sp>
      <p:sp>
        <p:nvSpPr>
          <p:cNvPr id="4" name="Slide Number Placeholder 3">
            <a:extLst>
              <a:ext uri="{FF2B5EF4-FFF2-40B4-BE49-F238E27FC236}">
                <a16:creationId xmlns:a16="http://schemas.microsoft.com/office/drawing/2014/main" id="{CC11B5B2-51E8-4CFD-889B-EE1C4871C799}"/>
              </a:ext>
            </a:extLst>
          </p:cNvPr>
          <p:cNvSpPr>
            <a:spLocks noGrp="1"/>
          </p:cNvSpPr>
          <p:nvPr>
            <p:ph type="sldNum" sz="quarter" idx="12"/>
          </p:nvPr>
        </p:nvSpPr>
        <p:spPr/>
        <p:txBody>
          <a:bodyPr/>
          <a:lstStyle/>
          <a:p>
            <a:fld id="{498AECB6-989C-443D-BA29-FB3DBF5C49AF}" type="slidenum">
              <a:rPr lang="en-US" smtClean="0"/>
              <a:t>54</a:t>
            </a:fld>
            <a:endParaRPr lang="en-US"/>
          </a:p>
        </p:txBody>
      </p:sp>
    </p:spTree>
    <p:extLst>
      <p:ext uri="{BB962C8B-B14F-4D97-AF65-F5344CB8AC3E}">
        <p14:creationId xmlns:p14="http://schemas.microsoft.com/office/powerpoint/2010/main" val="14903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724F86-F81B-4A71-9846-EB215105C689}"/>
              </a:ext>
            </a:extLst>
          </p:cNvPr>
          <p:cNvSpPr txBox="1"/>
          <p:nvPr/>
        </p:nvSpPr>
        <p:spPr>
          <a:xfrm>
            <a:off x="2486526" y="2413337"/>
            <a:ext cx="7218948" cy="1015663"/>
          </a:xfrm>
          <a:prstGeom prst="rect">
            <a:avLst/>
          </a:prstGeom>
          <a:noFill/>
        </p:spPr>
        <p:txBody>
          <a:bodyPr wrap="square" rtlCol="0">
            <a:spAutoFit/>
          </a:bodyPr>
          <a:lstStyle/>
          <a:p>
            <a:pPr algn="ctr"/>
            <a:r>
              <a:rPr lang="en-US" sz="6000" b="1">
                <a:solidFill>
                  <a:schemeClr val="accent1">
                    <a:lumMod val="75000"/>
                  </a:schemeClr>
                </a:solidFill>
                <a:latin typeface="+mj-lt"/>
              </a:rPr>
              <a:t>Questions?</a:t>
            </a:r>
          </a:p>
        </p:txBody>
      </p:sp>
      <p:sp>
        <p:nvSpPr>
          <p:cNvPr id="7" name="Slide Number Placeholder 6">
            <a:extLst>
              <a:ext uri="{FF2B5EF4-FFF2-40B4-BE49-F238E27FC236}">
                <a16:creationId xmlns:a16="http://schemas.microsoft.com/office/drawing/2014/main" id="{E785A722-2B2E-409C-9775-6EDF2E433AAC}"/>
              </a:ext>
            </a:extLst>
          </p:cNvPr>
          <p:cNvSpPr>
            <a:spLocks noGrp="1"/>
          </p:cNvSpPr>
          <p:nvPr>
            <p:ph type="sldNum" sz="quarter" idx="12"/>
          </p:nvPr>
        </p:nvSpPr>
        <p:spPr/>
        <p:txBody>
          <a:bodyPr/>
          <a:lstStyle/>
          <a:p>
            <a:fld id="{A1BE76BD-9833-4B06-A05B-0BF700E72BCD}" type="slidenum">
              <a:rPr lang="en-US" smtClean="0"/>
              <a:t>55</a:t>
            </a:fld>
            <a:endParaRPr lang="en-US"/>
          </a:p>
        </p:txBody>
      </p:sp>
      <p:sp>
        <p:nvSpPr>
          <p:cNvPr id="4" name="Rectangle 3">
            <a:extLst>
              <a:ext uri="{FF2B5EF4-FFF2-40B4-BE49-F238E27FC236}">
                <a16:creationId xmlns:a16="http://schemas.microsoft.com/office/drawing/2014/main" id="{E09AAD20-1CA1-400E-B58A-4314D2EC2733}"/>
              </a:ext>
            </a:extLst>
          </p:cNvPr>
          <p:cNvSpPr/>
          <p:nvPr/>
        </p:nvSpPr>
        <p:spPr>
          <a:xfrm>
            <a:off x="11103429" y="6066155"/>
            <a:ext cx="844731" cy="722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353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D4CCE-D6E7-4B55-AB10-2AD7058F8E7D}"/>
              </a:ext>
            </a:extLst>
          </p:cNvPr>
          <p:cNvSpPr>
            <a:spLocks noGrp="1"/>
          </p:cNvSpPr>
          <p:nvPr>
            <p:ph type="sldNum" sz="quarter" idx="12"/>
          </p:nvPr>
        </p:nvSpPr>
        <p:spPr/>
        <p:txBody>
          <a:bodyPr/>
          <a:lstStyle/>
          <a:p>
            <a:fld id="{A1BE76BD-9833-4B06-A05B-0BF700E72BCD}" type="slidenum">
              <a:rPr lang="en-US" smtClean="0"/>
              <a:t>56</a:t>
            </a:fld>
            <a:endParaRPr lang="en-US"/>
          </a:p>
        </p:txBody>
      </p:sp>
      <p:sp>
        <p:nvSpPr>
          <p:cNvPr id="3" name="TextBox 2">
            <a:extLst>
              <a:ext uri="{FF2B5EF4-FFF2-40B4-BE49-F238E27FC236}">
                <a16:creationId xmlns:a16="http://schemas.microsoft.com/office/drawing/2014/main" id="{50403E5B-1E52-4501-8355-3E08C51D2C1B}"/>
              </a:ext>
            </a:extLst>
          </p:cNvPr>
          <p:cNvSpPr txBox="1"/>
          <p:nvPr/>
        </p:nvSpPr>
        <p:spPr>
          <a:xfrm>
            <a:off x="3658218" y="2105561"/>
            <a:ext cx="4899418" cy="1323439"/>
          </a:xfrm>
          <a:prstGeom prst="rect">
            <a:avLst/>
          </a:prstGeom>
          <a:noFill/>
        </p:spPr>
        <p:txBody>
          <a:bodyPr wrap="none" rtlCol="0">
            <a:spAutoFit/>
          </a:bodyPr>
          <a:lstStyle/>
          <a:p>
            <a:pPr algn="ctr"/>
            <a:r>
              <a:rPr lang="en-US" sz="8000" b="1">
                <a:solidFill>
                  <a:schemeClr val="accent1"/>
                </a:solidFill>
                <a:latin typeface="+mj-lt"/>
              </a:rPr>
              <a:t>Thank you! </a:t>
            </a:r>
          </a:p>
        </p:txBody>
      </p:sp>
      <p:sp>
        <p:nvSpPr>
          <p:cNvPr id="4" name="Rectangle 3">
            <a:extLst>
              <a:ext uri="{FF2B5EF4-FFF2-40B4-BE49-F238E27FC236}">
                <a16:creationId xmlns:a16="http://schemas.microsoft.com/office/drawing/2014/main" id="{F469EDDF-8FBD-40DA-95C1-C1E935C3B933}"/>
              </a:ext>
            </a:extLst>
          </p:cNvPr>
          <p:cNvSpPr/>
          <p:nvPr/>
        </p:nvSpPr>
        <p:spPr>
          <a:xfrm>
            <a:off x="11103429" y="6066155"/>
            <a:ext cx="844731" cy="722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214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E947-8059-4A8D-8E5B-D4D634357ACA}"/>
              </a:ext>
            </a:extLst>
          </p:cNvPr>
          <p:cNvSpPr>
            <a:spLocks noGrp="1"/>
          </p:cNvSpPr>
          <p:nvPr>
            <p:ph type="title"/>
          </p:nvPr>
        </p:nvSpPr>
        <p:spPr>
          <a:xfrm>
            <a:off x="838200" y="287303"/>
            <a:ext cx="10515600" cy="1325563"/>
          </a:xfrm>
        </p:spPr>
        <p:txBody>
          <a:bodyPr/>
          <a:lstStyle/>
          <a:p>
            <a:pPr algn="ctr"/>
            <a:r>
              <a:rPr lang="en-US" b="1"/>
              <a:t>Welcome to VESTA</a:t>
            </a:r>
          </a:p>
        </p:txBody>
      </p:sp>
      <p:pic>
        <p:nvPicPr>
          <p:cNvPr id="5" name="Content Placeholder 4" descr="Logo, company name&#10;&#10;Description automatically generated">
            <a:extLst>
              <a:ext uri="{FF2B5EF4-FFF2-40B4-BE49-F238E27FC236}">
                <a16:creationId xmlns:a16="http://schemas.microsoft.com/office/drawing/2014/main" id="{F0C99D68-E09B-401D-9909-FCF6F90AF5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7745" y="1748146"/>
            <a:ext cx="2616509" cy="3060074"/>
          </a:xfrm>
        </p:spPr>
      </p:pic>
      <p:sp>
        <p:nvSpPr>
          <p:cNvPr id="3" name="Slide Number Placeholder 2">
            <a:extLst>
              <a:ext uri="{FF2B5EF4-FFF2-40B4-BE49-F238E27FC236}">
                <a16:creationId xmlns:a16="http://schemas.microsoft.com/office/drawing/2014/main" id="{B9ECC896-2433-4D87-BD7C-34A2D9A52B58}"/>
              </a:ext>
            </a:extLst>
          </p:cNvPr>
          <p:cNvSpPr>
            <a:spLocks noGrp="1"/>
          </p:cNvSpPr>
          <p:nvPr>
            <p:ph type="sldNum" sz="quarter" idx="12"/>
          </p:nvPr>
        </p:nvSpPr>
        <p:spPr/>
        <p:txBody>
          <a:bodyPr/>
          <a:lstStyle/>
          <a:p>
            <a:fld id="{498AECB6-989C-443D-BA29-FB3DBF5C49AF}" type="slidenum">
              <a:rPr lang="en-US" smtClean="0"/>
              <a:t>57</a:t>
            </a:fld>
            <a:endParaRPr lang="en-US"/>
          </a:p>
        </p:txBody>
      </p:sp>
      <p:sp>
        <p:nvSpPr>
          <p:cNvPr id="4" name="TextBox 3">
            <a:extLst>
              <a:ext uri="{FF2B5EF4-FFF2-40B4-BE49-F238E27FC236}">
                <a16:creationId xmlns:a16="http://schemas.microsoft.com/office/drawing/2014/main" id="{8D8B669F-44C4-4F69-A79D-E77D910A1952}"/>
              </a:ext>
            </a:extLst>
          </p:cNvPr>
          <p:cNvSpPr txBox="1"/>
          <p:nvPr/>
        </p:nvSpPr>
        <p:spPr>
          <a:xfrm>
            <a:off x="3076395" y="5048150"/>
            <a:ext cx="6785319" cy="1200329"/>
          </a:xfrm>
          <a:prstGeom prst="rect">
            <a:avLst/>
          </a:prstGeom>
          <a:noFill/>
        </p:spPr>
        <p:txBody>
          <a:bodyPr wrap="none" rtlCol="0">
            <a:spAutoFit/>
          </a:bodyPr>
          <a:lstStyle/>
          <a:p>
            <a:r>
              <a:rPr lang="en-US">
                <a:solidFill>
                  <a:schemeClr val="accent1"/>
                </a:solidFill>
              </a:rPr>
              <a:t>We can’t wait to show you how awesome our updated CE workflow is!</a:t>
            </a:r>
          </a:p>
          <a:p>
            <a:endParaRPr lang="en-US">
              <a:solidFill>
                <a:schemeClr val="accent1"/>
              </a:solidFill>
            </a:endParaRPr>
          </a:p>
          <a:p>
            <a:pPr algn="ctr"/>
            <a:r>
              <a:rPr lang="en-US">
                <a:solidFill>
                  <a:schemeClr val="accent1"/>
                </a:solidFill>
                <a:hlinkClick r:id="rId4"/>
              </a:rPr>
              <a:t>https://demo.vestama.net/</a:t>
            </a:r>
            <a:endParaRPr lang="en-US">
              <a:solidFill>
                <a:schemeClr val="accent1"/>
              </a:solidFill>
            </a:endParaRPr>
          </a:p>
          <a:p>
            <a:pPr algn="ctr"/>
            <a:endParaRPr lang="en-US">
              <a:solidFill>
                <a:schemeClr val="accent1"/>
              </a:solidFill>
            </a:endParaRPr>
          </a:p>
        </p:txBody>
      </p:sp>
      <p:sp>
        <p:nvSpPr>
          <p:cNvPr id="6" name="Rectangle 5">
            <a:extLst>
              <a:ext uri="{FF2B5EF4-FFF2-40B4-BE49-F238E27FC236}">
                <a16:creationId xmlns:a16="http://schemas.microsoft.com/office/drawing/2014/main" id="{30C4F79D-1B79-49AF-B344-CFEED04BBA89}"/>
              </a:ext>
            </a:extLst>
          </p:cNvPr>
          <p:cNvSpPr/>
          <p:nvPr/>
        </p:nvSpPr>
        <p:spPr>
          <a:xfrm>
            <a:off x="3941565" y="1209685"/>
            <a:ext cx="4669035" cy="369332"/>
          </a:xfrm>
          <a:prstGeom prst="rect">
            <a:avLst/>
          </a:prstGeom>
        </p:spPr>
        <p:txBody>
          <a:bodyPr wrap="none">
            <a:spAutoFit/>
          </a:bodyPr>
          <a:lstStyle/>
          <a:p>
            <a:r>
              <a:rPr lang="en-US">
                <a:solidFill>
                  <a:srgbClr val="030303"/>
                </a:solidFill>
                <a:latin typeface="Roboto"/>
              </a:rPr>
              <a:t>Virtual Electronic Service Tracking Assistant</a:t>
            </a:r>
            <a:endParaRPr lang="en-US"/>
          </a:p>
        </p:txBody>
      </p:sp>
    </p:spTree>
    <p:extLst>
      <p:ext uri="{BB962C8B-B14F-4D97-AF65-F5344CB8AC3E}">
        <p14:creationId xmlns:p14="http://schemas.microsoft.com/office/powerpoint/2010/main" val="328101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ECEF-7D40-8A5F-C1BE-0BBA5F31170C}"/>
              </a:ext>
            </a:extLst>
          </p:cNvPr>
          <p:cNvSpPr>
            <a:spLocks noGrp="1"/>
          </p:cNvSpPr>
          <p:nvPr>
            <p:ph type="title"/>
          </p:nvPr>
        </p:nvSpPr>
        <p:spPr/>
        <p:txBody>
          <a:bodyPr/>
          <a:lstStyle/>
          <a:p>
            <a:r>
              <a:rPr lang="en-US"/>
              <a:t>EA CE Process in VESTA</a:t>
            </a:r>
          </a:p>
        </p:txBody>
      </p:sp>
      <p:sp>
        <p:nvSpPr>
          <p:cNvPr id="3" name="Content Placeholder 2">
            <a:extLst>
              <a:ext uri="{FF2B5EF4-FFF2-40B4-BE49-F238E27FC236}">
                <a16:creationId xmlns:a16="http://schemas.microsoft.com/office/drawing/2014/main" id="{EEB81091-9113-4C58-3825-6884BC1D2CC5}"/>
              </a:ext>
            </a:extLst>
          </p:cNvPr>
          <p:cNvSpPr>
            <a:spLocks noGrp="1"/>
          </p:cNvSpPr>
          <p:nvPr>
            <p:ph idx="1"/>
          </p:nvPr>
        </p:nvSpPr>
        <p:spPr>
          <a:xfrm>
            <a:off x="838200" y="1335770"/>
            <a:ext cx="10515600" cy="4544521"/>
          </a:xfrm>
        </p:spPr>
        <p:txBody>
          <a:bodyPr vert="horz" lIns="91440" tIns="45720" rIns="91440" bIns="45720" rtlCol="0" anchor="t">
            <a:normAutofit fontScale="77500" lnSpcReduction="20000"/>
          </a:bodyPr>
          <a:lstStyle/>
          <a:p>
            <a:r>
              <a:rPr lang="en-US">
                <a:latin typeface="Calibri" panose="020F0502020204030204" pitchFamily="34" charset="0"/>
              </a:rPr>
              <a:t>All BoS CoC funded EA Family shelters have their projects in VESTA and the data is imported into VESTA nightly </a:t>
            </a:r>
          </a:p>
          <a:p>
            <a:r>
              <a:rPr lang="en-US">
                <a:latin typeface="Calibri"/>
                <a:ea typeface="Calibri"/>
                <a:cs typeface="Calibri"/>
              </a:rPr>
              <a:t>EA Case Manager trained to do CE Quick Screen and CE Assessment would identify family in the EA shelter with an adult that has a </a:t>
            </a:r>
            <a:r>
              <a:rPr lang="en-US" b="1">
                <a:latin typeface="Calibri"/>
                <a:ea typeface="Calibri"/>
                <a:cs typeface="Calibri"/>
              </a:rPr>
              <a:t>disability</a:t>
            </a:r>
            <a:r>
              <a:rPr lang="en-US">
                <a:latin typeface="Calibri"/>
                <a:ea typeface="Calibri"/>
                <a:cs typeface="Calibri"/>
              </a:rPr>
              <a:t> and meets </a:t>
            </a:r>
            <a:r>
              <a:rPr lang="en-US" b="1">
                <a:latin typeface="Calibri"/>
                <a:ea typeface="Calibri"/>
                <a:cs typeface="Calibri"/>
              </a:rPr>
              <a:t>CE eligibility</a:t>
            </a:r>
          </a:p>
          <a:p>
            <a:r>
              <a:rPr lang="en-US" b="1">
                <a:latin typeface="Calibri"/>
                <a:ea typeface="Calibri"/>
                <a:cs typeface="Calibri"/>
              </a:rPr>
              <a:t> </a:t>
            </a:r>
            <a:r>
              <a:rPr lang="en-US">
                <a:latin typeface="Calibri"/>
                <a:ea typeface="Calibri"/>
                <a:cs typeface="Calibri"/>
              </a:rPr>
              <a:t>If clients score 16 or above (as well as </a:t>
            </a:r>
            <a:r>
              <a:rPr lang="en-US">
                <a:latin typeface="Calibri"/>
                <a:ea typeface="Calibri"/>
                <a:cs typeface="Segoe UI"/>
              </a:rPr>
              <a:t>Youth households and households who say they only need start-up cost assistance) will screen in automatically regardless of score</a:t>
            </a:r>
            <a:r>
              <a:rPr lang="en-US" sz="2400">
                <a:solidFill>
                  <a:srgbClr val="333333"/>
                </a:solidFill>
                <a:latin typeface="Calibri"/>
                <a:ea typeface="Calibri"/>
                <a:cs typeface="Segoe UI"/>
              </a:rPr>
              <a:t> </a:t>
            </a:r>
            <a:r>
              <a:rPr lang="en-US">
                <a:latin typeface="Calibri"/>
                <a:ea typeface="Calibri"/>
                <a:cs typeface="Calibri"/>
              </a:rPr>
              <a:t>they will be referred to the CE project for a full CE Assessment to be completed</a:t>
            </a:r>
          </a:p>
          <a:p>
            <a:r>
              <a:rPr lang="en-US">
                <a:latin typeface="Calibri"/>
                <a:ea typeface="Calibri"/>
                <a:cs typeface="Calibri"/>
              </a:rPr>
              <a:t>Households eligible for vacancies are automatedly generated by VESTA based on special needs, types of housing, region unit/subsidy availability</a:t>
            </a:r>
          </a:p>
          <a:p>
            <a:r>
              <a:rPr lang="en-US">
                <a:latin typeface="Calibri"/>
                <a:ea typeface="Calibri"/>
                <a:cs typeface="Calibri"/>
              </a:rPr>
              <a:t>Housing Navigators will follow CE policies, referring the highest scoring eligible household for referral</a:t>
            </a:r>
          </a:p>
          <a:p>
            <a:r>
              <a:rPr lang="en-US" b="0" i="0">
                <a:effectLst/>
                <a:latin typeface="Calibri"/>
                <a:ea typeface="Calibri"/>
                <a:cs typeface="Calibri"/>
              </a:rPr>
              <a:t>EA</a:t>
            </a:r>
            <a:r>
              <a:rPr lang="en-US">
                <a:latin typeface="Calibri"/>
                <a:ea typeface="Calibri"/>
                <a:cs typeface="Calibri"/>
              </a:rPr>
              <a:t> Households</a:t>
            </a:r>
            <a:r>
              <a:rPr lang="en-US" b="0" i="0">
                <a:effectLst/>
                <a:latin typeface="Calibri"/>
                <a:ea typeface="Calibri"/>
                <a:cs typeface="Calibri"/>
              </a:rPr>
              <a:t> will not be referred to CoC/ESG RRH projects. </a:t>
            </a:r>
            <a:r>
              <a:rPr lang="en-US">
                <a:latin typeface="Calibri"/>
                <a:ea typeface="Calibri"/>
                <a:cs typeface="Calibri"/>
              </a:rPr>
              <a:t>This because they have access to </a:t>
            </a:r>
            <a:r>
              <a:rPr lang="en-US" b="1" i="0">
                <a:effectLst/>
                <a:latin typeface="Calibri"/>
                <a:ea typeface="Calibri"/>
                <a:cs typeface="Calibri"/>
              </a:rPr>
              <a:t>HomeBase</a:t>
            </a:r>
            <a:r>
              <a:rPr lang="en-US" b="0" i="0">
                <a:effectLst/>
                <a:latin typeface="Calibri"/>
                <a:ea typeface="Calibri"/>
                <a:cs typeface="Calibri"/>
              </a:rPr>
              <a:t> </a:t>
            </a:r>
            <a:r>
              <a:rPr lang="en-US">
                <a:latin typeface="Calibri"/>
                <a:ea typeface="Calibri"/>
                <a:cs typeface="Calibri"/>
              </a:rPr>
              <a:t>instead</a:t>
            </a:r>
            <a:endParaRPr lang="en-US" b="0" i="0">
              <a:effectLst/>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AA936C4A-208D-74C7-91B0-900C1EDF0275}"/>
              </a:ext>
            </a:extLst>
          </p:cNvPr>
          <p:cNvSpPr>
            <a:spLocks noGrp="1"/>
          </p:cNvSpPr>
          <p:nvPr>
            <p:ph type="sldNum" sz="quarter" idx="12"/>
          </p:nvPr>
        </p:nvSpPr>
        <p:spPr/>
        <p:txBody>
          <a:bodyPr/>
          <a:lstStyle/>
          <a:p>
            <a:fld id="{498AECB6-989C-443D-BA29-FB3DBF5C49AF}" type="slidenum">
              <a:rPr lang="en-US" smtClean="0"/>
              <a:t>6</a:t>
            </a:fld>
            <a:endParaRPr lang="en-US"/>
          </a:p>
        </p:txBody>
      </p:sp>
    </p:spTree>
    <p:extLst>
      <p:ext uri="{BB962C8B-B14F-4D97-AF65-F5344CB8AC3E}">
        <p14:creationId xmlns:p14="http://schemas.microsoft.com/office/powerpoint/2010/main" val="329054995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F1A9-734A-6ED7-D568-3D763D3552EC}"/>
              </a:ext>
            </a:extLst>
          </p:cNvPr>
          <p:cNvSpPr>
            <a:spLocks noGrp="1"/>
          </p:cNvSpPr>
          <p:nvPr>
            <p:ph type="title"/>
          </p:nvPr>
        </p:nvSpPr>
        <p:spPr/>
        <p:txBody>
          <a:bodyPr>
            <a:normAutofit fontScale="90000"/>
          </a:bodyPr>
          <a:lstStyle/>
          <a:p>
            <a:r>
              <a:rPr lang="en-US">
                <a:effectLst/>
                <a:latin typeface="Calibri" panose="020F0502020204030204" pitchFamily="34" charset="0"/>
                <a:ea typeface="Calibri" panose="020F0502020204030204" pitchFamily="34" charset="0"/>
                <a:cs typeface="Times New Roman" panose="02020603050405020304" pitchFamily="18" charset="0"/>
              </a:rPr>
              <a:t>Maximizing CE to house CH &amp; Disabled EA families</a:t>
            </a:r>
            <a:br>
              <a:rPr lang="en-US">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F4A6B46B-6EA3-BB4F-6D6D-BAB856B3DCA5}"/>
              </a:ext>
            </a:extLst>
          </p:cNvPr>
          <p:cNvSpPr>
            <a:spLocks noGrp="1"/>
          </p:cNvSpPr>
          <p:nvPr>
            <p:ph idx="1"/>
          </p:nvPr>
        </p:nvSpPr>
        <p:spPr>
          <a:xfrm>
            <a:off x="838200" y="1913641"/>
            <a:ext cx="10515600" cy="3765799"/>
          </a:xfrm>
        </p:spPr>
        <p:txBody>
          <a:bodyPr vert="horz" lIns="91440" tIns="45720" rIns="91440" bIns="45720" rtlCol="0" anchor="t">
            <a:noAutofit/>
          </a:bodyPr>
          <a:lstStyle/>
          <a:p>
            <a:r>
              <a:rPr lang="en-US" sz="2200">
                <a:latin typeface="Calibri"/>
                <a:ea typeface="Calibri"/>
                <a:cs typeface="Times New Roman"/>
              </a:rPr>
              <a:t>Use</a:t>
            </a:r>
            <a:r>
              <a:rPr lang="en-US" sz="2200">
                <a:effectLst/>
                <a:latin typeface="Calibri"/>
                <a:ea typeface="Calibri"/>
                <a:cs typeface="Times New Roman"/>
              </a:rPr>
              <a:t> VESTA run the custom report to identify families who may be eligible</a:t>
            </a:r>
          </a:p>
          <a:p>
            <a:r>
              <a:rPr lang="en-US" sz="2200">
                <a:latin typeface="Calibri"/>
                <a:ea typeface="Calibri"/>
                <a:cs typeface="Times New Roman"/>
              </a:rPr>
              <a:t>R</a:t>
            </a:r>
            <a:r>
              <a:rPr lang="en-US" sz="2200">
                <a:effectLst/>
                <a:latin typeface="Calibri"/>
                <a:ea typeface="Calibri"/>
                <a:cs typeface="Times New Roman"/>
              </a:rPr>
              <a:t>ecord a Quick Screen to determine </a:t>
            </a:r>
            <a:r>
              <a:rPr lang="en-US" sz="2200">
                <a:latin typeface="Calibri"/>
                <a:ea typeface="Calibri"/>
                <a:cs typeface="Times New Roman"/>
              </a:rPr>
              <a:t>if family</a:t>
            </a:r>
            <a:r>
              <a:rPr lang="en-US" sz="2200">
                <a:effectLst/>
                <a:latin typeface="Calibri"/>
                <a:ea typeface="Calibri"/>
                <a:cs typeface="Times New Roman"/>
              </a:rPr>
              <a:t> is eligible for CE</a:t>
            </a:r>
          </a:p>
          <a:p>
            <a:r>
              <a:rPr lang="en-US" sz="2200">
                <a:latin typeface="Calibri"/>
                <a:ea typeface="Calibri"/>
                <a:cs typeface="Times New Roman"/>
              </a:rPr>
              <a:t>If household screens into CE and consents to being added to CE, switch</a:t>
            </a:r>
            <a:r>
              <a:rPr lang="en-US" sz="2200">
                <a:effectLst/>
                <a:latin typeface="Calibri"/>
                <a:ea typeface="Calibri"/>
                <a:cs typeface="Times New Roman"/>
              </a:rPr>
              <a:t> projects to the CE project</a:t>
            </a:r>
            <a:r>
              <a:rPr lang="en-US" sz="2200">
                <a:latin typeface="Calibri"/>
                <a:ea typeface="Calibri"/>
                <a:cs typeface="Times New Roman"/>
              </a:rPr>
              <a:t> to</a:t>
            </a:r>
            <a:r>
              <a:rPr lang="en-US" sz="2200">
                <a:effectLst/>
                <a:latin typeface="Calibri"/>
                <a:ea typeface="Calibri"/>
                <a:cs typeface="Times New Roman"/>
              </a:rPr>
              <a:t> </a:t>
            </a:r>
            <a:r>
              <a:rPr lang="en-US" sz="2200">
                <a:latin typeface="Calibri"/>
                <a:ea typeface="Calibri"/>
                <a:cs typeface="Times New Roman"/>
              </a:rPr>
              <a:t>complete the CE enrollment and</a:t>
            </a:r>
            <a:r>
              <a:rPr lang="en-US" sz="2200">
                <a:effectLst/>
                <a:latin typeface="Calibri"/>
                <a:ea typeface="Calibri"/>
                <a:cs typeface="Times New Roman"/>
              </a:rPr>
              <a:t> a CE </a:t>
            </a:r>
            <a:r>
              <a:rPr lang="en-US" sz="2200">
                <a:latin typeface="Calibri"/>
                <a:ea typeface="Calibri"/>
                <a:cs typeface="Times New Roman"/>
              </a:rPr>
              <a:t>Assessment</a:t>
            </a:r>
          </a:p>
          <a:p>
            <a:r>
              <a:rPr lang="en-US" sz="2200">
                <a:latin typeface="Calibri"/>
                <a:ea typeface="Calibri"/>
                <a:cs typeface="Times New Roman"/>
              </a:rPr>
              <a:t>Coordinate</a:t>
            </a:r>
            <a:r>
              <a:rPr lang="en-US" sz="2200">
                <a:effectLst/>
                <a:latin typeface="Calibri"/>
                <a:ea typeface="Calibri"/>
                <a:cs typeface="Times New Roman"/>
              </a:rPr>
              <a:t> with CE Regional Housing </a:t>
            </a:r>
            <a:r>
              <a:rPr lang="en-US" sz="2200">
                <a:latin typeface="Calibri"/>
                <a:ea typeface="Calibri"/>
                <a:cs typeface="Times New Roman"/>
              </a:rPr>
              <a:t>Navigator the first few times you complete this process to confirm that you have completed all necessary steps for household to be considered for</a:t>
            </a:r>
            <a:r>
              <a:rPr lang="en-US" sz="2200">
                <a:effectLst/>
                <a:latin typeface="Calibri"/>
                <a:ea typeface="Calibri"/>
                <a:cs typeface="Times New Roman"/>
              </a:rPr>
              <a:t> housing opportunities </a:t>
            </a:r>
            <a:endParaRPr lang="en-US"/>
          </a:p>
          <a:p>
            <a:endParaRPr lang="en-US" sz="2200"/>
          </a:p>
        </p:txBody>
      </p:sp>
      <p:sp>
        <p:nvSpPr>
          <p:cNvPr id="4" name="Slide Number Placeholder 3">
            <a:extLst>
              <a:ext uri="{FF2B5EF4-FFF2-40B4-BE49-F238E27FC236}">
                <a16:creationId xmlns:a16="http://schemas.microsoft.com/office/drawing/2014/main" id="{951AC178-81E3-0CE2-F7F9-A37AFF57BCC7}"/>
              </a:ext>
            </a:extLst>
          </p:cNvPr>
          <p:cNvSpPr>
            <a:spLocks noGrp="1"/>
          </p:cNvSpPr>
          <p:nvPr>
            <p:ph type="sldNum" sz="quarter" idx="12"/>
          </p:nvPr>
        </p:nvSpPr>
        <p:spPr/>
        <p:txBody>
          <a:bodyPr/>
          <a:lstStyle/>
          <a:p>
            <a:fld id="{498AECB6-989C-443D-BA29-FB3DBF5C49AF}" type="slidenum">
              <a:rPr lang="en-US" smtClean="0"/>
              <a:t>7</a:t>
            </a:fld>
            <a:endParaRPr lang="en-US"/>
          </a:p>
        </p:txBody>
      </p:sp>
    </p:spTree>
    <p:extLst>
      <p:ext uri="{BB962C8B-B14F-4D97-AF65-F5344CB8AC3E}">
        <p14:creationId xmlns:p14="http://schemas.microsoft.com/office/powerpoint/2010/main" val="204229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BD61-CBB6-067F-9201-7C82218AA8B5}"/>
              </a:ext>
            </a:extLst>
          </p:cNvPr>
          <p:cNvSpPr>
            <a:spLocks noGrp="1"/>
          </p:cNvSpPr>
          <p:nvPr>
            <p:ph type="title"/>
          </p:nvPr>
        </p:nvSpPr>
        <p:spPr/>
        <p:txBody>
          <a:bodyPr/>
          <a:lstStyle/>
          <a:p>
            <a:r>
              <a:rPr lang="en-US"/>
              <a:t>How to run the Custom report </a:t>
            </a:r>
          </a:p>
        </p:txBody>
      </p:sp>
      <p:sp>
        <p:nvSpPr>
          <p:cNvPr id="3" name="Content Placeholder 2">
            <a:extLst>
              <a:ext uri="{FF2B5EF4-FFF2-40B4-BE49-F238E27FC236}">
                <a16:creationId xmlns:a16="http://schemas.microsoft.com/office/drawing/2014/main" id="{31638B5C-332D-4D9A-3600-5EF7AF06C467}"/>
              </a:ext>
            </a:extLst>
          </p:cNvPr>
          <p:cNvSpPr>
            <a:spLocks noGrp="1"/>
          </p:cNvSpPr>
          <p:nvPr>
            <p:ph idx="1"/>
          </p:nvPr>
        </p:nvSpPr>
        <p:spPr>
          <a:xfrm>
            <a:off x="838200" y="1825625"/>
            <a:ext cx="2463800" cy="2736215"/>
          </a:xfrm>
        </p:spPr>
        <p:txBody>
          <a:bodyPr>
            <a:normAutofit fontScale="70000" lnSpcReduction="20000"/>
          </a:bodyPr>
          <a:lstStyle/>
          <a:p>
            <a:r>
              <a:rPr lang="en-US" sz="1800" b="0" i="1">
                <a:solidFill>
                  <a:srgbClr val="2F3941"/>
                </a:solidFill>
                <a:effectLst/>
                <a:latin typeface="Arial" panose="020B0604020202020204" pitchFamily="34" charset="0"/>
                <a:ea typeface="Calibri" panose="020F0502020204030204" pitchFamily="34" charset="0"/>
                <a:cs typeface="Times New Roman" panose="02020603050405020304" pitchFamily="18" charset="0"/>
              </a:rPr>
              <a:t>Please note that only users with report access can run reports in VESTA.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a:t>Run the report for the project you are logged into so you will be able to click on the client's public id and go directly to the client to record a quick screen.</a:t>
            </a:r>
          </a:p>
          <a:p>
            <a:endParaRPr lang="en-US"/>
          </a:p>
        </p:txBody>
      </p:sp>
      <p:sp>
        <p:nvSpPr>
          <p:cNvPr id="4" name="Slide Number Placeholder 3">
            <a:extLst>
              <a:ext uri="{FF2B5EF4-FFF2-40B4-BE49-F238E27FC236}">
                <a16:creationId xmlns:a16="http://schemas.microsoft.com/office/drawing/2014/main" id="{A6F305E4-71F3-1547-5A86-6E29FA697552}"/>
              </a:ext>
            </a:extLst>
          </p:cNvPr>
          <p:cNvSpPr>
            <a:spLocks noGrp="1"/>
          </p:cNvSpPr>
          <p:nvPr>
            <p:ph type="sldNum" sz="quarter" idx="12"/>
          </p:nvPr>
        </p:nvSpPr>
        <p:spPr/>
        <p:txBody>
          <a:bodyPr/>
          <a:lstStyle/>
          <a:p>
            <a:fld id="{498AECB6-989C-443D-BA29-FB3DBF5C49AF}" type="slidenum">
              <a:rPr lang="en-US" smtClean="0"/>
              <a:t>8</a:t>
            </a:fld>
            <a:endParaRPr lang="en-US"/>
          </a:p>
        </p:txBody>
      </p:sp>
      <p:pic>
        <p:nvPicPr>
          <p:cNvPr id="6" name="Picture 5" descr="Graphical user interface, text, application, email&#10;&#10;AI-generated content may be incorrect.">
            <a:extLst>
              <a:ext uri="{FF2B5EF4-FFF2-40B4-BE49-F238E27FC236}">
                <a16:creationId xmlns:a16="http://schemas.microsoft.com/office/drawing/2014/main" id="{F108E61C-4643-ED1E-C7A9-4142E045F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185" y="1690688"/>
            <a:ext cx="6559550" cy="4953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827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2E90-E5E6-D898-D32E-DED462C3A025}"/>
              </a:ext>
            </a:extLst>
          </p:cNvPr>
          <p:cNvSpPr>
            <a:spLocks noGrp="1"/>
          </p:cNvSpPr>
          <p:nvPr>
            <p:ph type="title"/>
          </p:nvPr>
        </p:nvSpPr>
        <p:spPr/>
        <p:txBody>
          <a:bodyPr/>
          <a:lstStyle/>
          <a:p>
            <a:r>
              <a:rPr lang="en-US"/>
              <a:t>How to run the Custom report  - cont.</a:t>
            </a:r>
          </a:p>
        </p:txBody>
      </p:sp>
      <p:pic>
        <p:nvPicPr>
          <p:cNvPr id="6" name="Content Placeholder 5" descr="Graphical user interface, application&#10;&#10;AI-generated content may be incorrect.">
            <a:extLst>
              <a:ext uri="{FF2B5EF4-FFF2-40B4-BE49-F238E27FC236}">
                <a16:creationId xmlns:a16="http://schemas.microsoft.com/office/drawing/2014/main" id="{0168ADDA-D482-F8BD-6733-48EB90F81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440" y="1493520"/>
            <a:ext cx="7112000" cy="5227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A91A1C03-9F7A-AC33-9A6B-F7FD66506417}"/>
              </a:ext>
            </a:extLst>
          </p:cNvPr>
          <p:cNvSpPr>
            <a:spLocks noGrp="1"/>
          </p:cNvSpPr>
          <p:nvPr>
            <p:ph type="sldNum" sz="quarter" idx="12"/>
          </p:nvPr>
        </p:nvSpPr>
        <p:spPr/>
        <p:txBody>
          <a:bodyPr/>
          <a:lstStyle/>
          <a:p>
            <a:fld id="{498AECB6-989C-443D-BA29-FB3DBF5C49AF}" type="slidenum">
              <a:rPr lang="en-US" smtClean="0"/>
              <a:t>9</a:t>
            </a:fld>
            <a:endParaRPr lang="en-US"/>
          </a:p>
        </p:txBody>
      </p:sp>
    </p:spTree>
    <p:extLst>
      <p:ext uri="{BB962C8B-B14F-4D97-AF65-F5344CB8AC3E}">
        <p14:creationId xmlns:p14="http://schemas.microsoft.com/office/powerpoint/2010/main" val="2302994483"/>
      </p:ext>
    </p:extLst>
  </p:cSld>
  <p:clrMapOvr>
    <a:masterClrMapping/>
  </p:clrMapOvr>
</p:sld>
</file>

<file path=ppt/theme/theme1.xml><?xml version="1.0" encoding="utf-8"?>
<a:theme xmlns:a="http://schemas.openxmlformats.org/drawingml/2006/main" name="Balance of State">
  <a:themeElements>
    <a:clrScheme name="Balance of State">
      <a:dk1>
        <a:sysClr val="windowText" lastClr="000000"/>
      </a:dk1>
      <a:lt1>
        <a:sysClr val="window" lastClr="FFFFFF"/>
      </a:lt1>
      <a:dk2>
        <a:srgbClr val="44546A"/>
      </a:dk2>
      <a:lt2>
        <a:srgbClr val="E7E6E6"/>
      </a:lt2>
      <a:accent1>
        <a:srgbClr val="14558F"/>
      </a:accent1>
      <a:accent2>
        <a:srgbClr val="F6C51B"/>
      </a:accent2>
      <a:accent3>
        <a:srgbClr val="9E9FA4"/>
      </a:accent3>
      <a:accent4>
        <a:srgbClr val="4C9DE6"/>
      </a:accent4>
      <a:accent5>
        <a:srgbClr val="E9A029"/>
      </a:accent5>
      <a:accent6>
        <a:srgbClr val="52956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D6F062-4A12-44F6-AAEE-7E9D76FD4E86}" vid="{3DF5878D-1B9E-40AC-8567-7E469FC57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Curley, Donna (OCD)</DisplayName>
        <AccountId>12</AccountId>
        <AccountType/>
      </UserInfo>
    </SharedWithUsers>
    <Note xmlns="e77133ba-eec1-4d51-86ef-7b6d23495175" xsi:nil="true"/>
    <EndUserAgreement_x003f_ xmlns="e77133ba-eec1-4d51-86ef-7b6d23495175">false</EndUserAgreement_x003f_>
    <DocumentType xmlns="e77133ba-eec1-4d51-86ef-7b6d23495175" xsi:nil="true"/>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9" ma:contentTypeDescription="Create a new document." ma:contentTypeScope="" ma:versionID="05898cb965c0cadb2ffc01d0948806c7">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c0dd07712bf936566d8a9f29b23cd98d"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DocumentType" minOccurs="0"/>
                <xsd:element ref="ns2:EndUserAgreement_x003f_" minOccurs="0"/>
                <xsd:element ref="ns2:Note"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DocumentType" ma:index="17" nillable="true" ma:displayName="Document Type" ma:description="The type of document" ma:format="Dropdown" ma:internalName="DocumentType">
      <xsd:simpleType>
        <xsd:restriction base="dms:Choice">
          <xsd:enumeration value="Plan"/>
          <xsd:enumeration value="Policies and Procedures"/>
          <xsd:enumeration value="Customizable Notice"/>
          <xsd:enumeration value="Notice"/>
          <xsd:enumeration value="Client Consent"/>
          <xsd:enumeration value="Terms and Conditions"/>
          <xsd:enumeration value="Agreement"/>
          <xsd:enumeration value="Form"/>
        </xsd:restriction>
      </xsd:simpleType>
    </xsd:element>
    <xsd:element name="EndUserAgreement_x003f_" ma:index="18" nillable="true" ma:displayName="End User Agreement?" ma:default="0" ma:format="Dropdown" ma:internalName="EndUserAgreement_x003f_">
      <xsd:simpleType>
        <xsd:restriction base="dms:Boolean"/>
      </xsd:simpleType>
    </xsd:element>
    <xsd:element name="Note" ma:index="19" nillable="true" ma:displayName="Note" ma:format="Dropdown" ma:internalName="Note">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a256ccb-0d51-4723-83bc-0016294c3e37}"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05B739-6F9E-49B5-8DA8-F240895FDC29}">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A93637-BF51-4669-BC4E-300904798F39}">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AD00D6-01DD-4481-A451-DD58BC5B69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BOS PPT template</Template>
  <TotalTime>1850</TotalTime>
  <Words>3332</Words>
  <Application>Microsoft Office PowerPoint</Application>
  <PresentationFormat>Widescreen</PresentationFormat>
  <Paragraphs>378</Paragraphs>
  <Slides>57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Helvetica Neue</vt:lpstr>
      <vt:lpstr>Open Sans</vt:lpstr>
      <vt:lpstr>Roboto</vt:lpstr>
      <vt:lpstr>Segoe UI</vt:lpstr>
      <vt:lpstr>Balance of State</vt:lpstr>
      <vt:lpstr>Welcome to  VESTA CE Workflow Training for EA Family Shelters</vt:lpstr>
      <vt:lpstr>Housekeeping </vt:lpstr>
      <vt:lpstr>Training Objectives</vt:lpstr>
      <vt:lpstr>Coordinated Entry requirement</vt:lpstr>
      <vt:lpstr>Overview of Coordinated Entry (cont.)</vt:lpstr>
      <vt:lpstr>EA CE Process in VESTA</vt:lpstr>
      <vt:lpstr>Maximizing CE to house CH &amp; Disabled EA families </vt:lpstr>
      <vt:lpstr>How to run the Custom report </vt:lpstr>
      <vt:lpstr>How to run the Custom report  - cont.</vt:lpstr>
      <vt:lpstr>How to run the Custom report  - cont.</vt:lpstr>
      <vt:lpstr>Two-step CE Application Process</vt:lpstr>
      <vt:lpstr>EA Family Shelter Data </vt:lpstr>
      <vt:lpstr>EA Family Shelters</vt:lpstr>
      <vt:lpstr>EA Family Shelter Data</vt:lpstr>
      <vt:lpstr>EA VESTA CE users</vt:lpstr>
      <vt:lpstr>CE Client list by user role</vt:lpstr>
      <vt:lpstr>Regional CE Housing Navigators</vt:lpstr>
      <vt:lpstr>Regional CE Housing Navigators (cont.)</vt:lpstr>
      <vt:lpstr>Quick Screen – step one  </vt:lpstr>
      <vt:lpstr>Prior Living situation – Very Important!</vt:lpstr>
      <vt:lpstr>Prior Living situation </vt:lpstr>
      <vt:lpstr>Prior Living Situation - continued</vt:lpstr>
      <vt:lpstr>Missing CE Quick Screen – ES Project Dashboard</vt:lpstr>
      <vt:lpstr>Quick Screening from ES project </vt:lpstr>
      <vt:lpstr>Quick Screening Questions</vt:lpstr>
      <vt:lpstr>Quick Screener </vt:lpstr>
      <vt:lpstr>Quick Screener – cont. </vt:lpstr>
      <vt:lpstr>Quick Screener results </vt:lpstr>
      <vt:lpstr>Quick Screening completed</vt:lpstr>
      <vt:lpstr>CE Referral</vt:lpstr>
      <vt:lpstr>Completing the CE Assessment</vt:lpstr>
      <vt:lpstr>Completing the CE Assessment (cont'd)</vt:lpstr>
      <vt:lpstr>Next steps for case management</vt:lpstr>
      <vt:lpstr>CE Project Dashboard</vt:lpstr>
      <vt:lpstr>CE Pending Intakes</vt:lpstr>
      <vt:lpstr>CE Intake</vt:lpstr>
      <vt:lpstr>Case Manager</vt:lpstr>
      <vt:lpstr>CE Intake - Income </vt:lpstr>
      <vt:lpstr>CE Intake – Health Insurance</vt:lpstr>
      <vt:lpstr>CE Intake – Special needs</vt:lpstr>
      <vt:lpstr>CE Intake continues </vt:lpstr>
      <vt:lpstr>Client Consent</vt:lpstr>
      <vt:lpstr>CE Assessment</vt:lpstr>
      <vt:lpstr>CE Assessment (cont.)</vt:lpstr>
      <vt:lpstr>CE Assessment (cont.)</vt:lpstr>
      <vt:lpstr>CE Assessment (cont.)</vt:lpstr>
      <vt:lpstr>CE Assessment on Client Summary screen</vt:lpstr>
      <vt:lpstr>CE Assessment</vt:lpstr>
      <vt:lpstr>CE EA auto-exit policy -Ongoing Auto-Exit Criteria</vt:lpstr>
      <vt:lpstr> Regional CE Housing Navigator </vt:lpstr>
      <vt:lpstr>Support – How to get HMIS help</vt:lpstr>
      <vt:lpstr>CE contacts</vt:lpstr>
      <vt:lpstr>FY2024 HMIS Data Standards Manual</vt:lpstr>
      <vt:lpstr>Important take away</vt:lpstr>
      <vt:lpstr>PowerPoint Presentation</vt:lpstr>
      <vt:lpstr>PowerPoint Presentation</vt:lpstr>
      <vt:lpstr>Welcome to VESTA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Curley, Donna (OCD)</dc:creator>
  <cp:lastModifiedBy>Curley, Donna (EOHLC)</cp:lastModifiedBy>
  <cp:revision>25</cp:revision>
  <cp:lastPrinted>2020-08-18T18:01:16Z</cp:lastPrinted>
  <dcterms:created xsi:type="dcterms:W3CDTF">2020-08-18T13:11:35Z</dcterms:created>
  <dcterms:modified xsi:type="dcterms:W3CDTF">2025-05-23T19:01:53Z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y fmtid="{D5CDD505-2E9C-101B-9397-08002B2CF9AE}" pid="3" name="MediaServiceImageTags">
    <vt:lpwstr/>
  </property>
</Properties>
</file>