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29"/>
  </p:notesMasterIdLst>
  <p:sldIdLst>
    <p:sldId id="256" r:id="rId5"/>
    <p:sldId id="337" r:id="rId6"/>
    <p:sldId id="257" r:id="rId7"/>
    <p:sldId id="331" r:id="rId8"/>
    <p:sldId id="258" r:id="rId9"/>
    <p:sldId id="259" r:id="rId10"/>
    <p:sldId id="342" r:id="rId11"/>
    <p:sldId id="362" r:id="rId12"/>
    <p:sldId id="363" r:id="rId13"/>
    <p:sldId id="343" r:id="rId14"/>
    <p:sldId id="345" r:id="rId15"/>
    <p:sldId id="349" r:id="rId16"/>
    <p:sldId id="348" r:id="rId17"/>
    <p:sldId id="340" r:id="rId18"/>
    <p:sldId id="341" r:id="rId19"/>
    <p:sldId id="261" r:id="rId20"/>
    <p:sldId id="285" r:id="rId21"/>
    <p:sldId id="335" r:id="rId22"/>
    <p:sldId id="334" r:id="rId23"/>
    <p:sldId id="336" r:id="rId24"/>
    <p:sldId id="262" r:id="rId25"/>
    <p:sldId id="332" r:id="rId26"/>
    <p:sldId id="287" r:id="rId27"/>
    <p:sldId id="32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44B37B5-3429-AC38-B295-3F05774AED7C}" name="Schlabach, Kelly (OCD)" initials="S(" userId="S::kelly.schlabach@mass.gov::6db39932-5cf9-47bd-a8e4-f7897ad8c733" providerId="AD"/>
  <p188:author id="{B1ADF9EA-EDEE-D336-2A53-AA12F1FEBCEE}" name="Prentiss, Tracy (OCD)" initials="P(" userId="S::tracy.prentiss@mass.gov::d1ced9e7-2207-46f4-99d7-830c0f15f5b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urley, Donna (OCD)" initials="CD(" lastIdx="1" clrIdx="0">
    <p:extLst>
      <p:ext uri="{19B8F6BF-5375-455C-9EA6-DF929625EA0E}">
        <p15:presenceInfo xmlns:p15="http://schemas.microsoft.com/office/powerpoint/2012/main" userId="S::donna.curley@mass.gov::1a3135d0-4788-481e-af50-b0d929b0551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2" autoAdjust="0"/>
    <p:restoredTop sz="91069" autoAdjust="0"/>
  </p:normalViewPr>
  <p:slideViewPr>
    <p:cSldViewPr snapToGrid="0">
      <p:cViewPr varScale="1">
        <p:scale>
          <a:sx n="70" d="100"/>
          <a:sy n="70" d="100"/>
        </p:scale>
        <p:origin x="804" y="6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35" Type="http://schemas.microsoft.com/office/2018/10/relationships/authors" Target="author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0FB0CC-EE00-4FFD-88BB-634D3CA8D396}" type="datetimeFigureOut">
              <a:rPr lang="en-US" smtClean="0"/>
              <a:t>11/14/2025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834F43-6FA9-4BDC-A8EC-603DAB6C71B6}" type="slidenum">
              <a:rPr lang="en-US" smtClean="0"/>
              <a:t>‹#›</a:t>
            </a:fld>
            <a:endParaRPr lang="en-US"/>
          </a:p>
        </p:txBody>
      </p:sp>
    </p:spTree>
    <p:extLst>
      <p:ext uri="{BB962C8B-B14F-4D97-AF65-F5344CB8AC3E}">
        <p14:creationId xmlns:p14="http://schemas.microsoft.com/office/powerpoint/2010/main" val="2332660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youtu.be/C0f--OVw6Vc"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youtu.be/IREMIA6Z4ms"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hudexchange.info/resource/3824/hmis-data-dictionary/"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834F43-6FA9-4BDC-A8EC-603DAB6C71B6}" type="slidenum">
              <a:rPr lang="en-US" smtClean="0"/>
              <a:t>1</a:t>
            </a:fld>
            <a:endParaRPr lang="en-US"/>
          </a:p>
        </p:txBody>
      </p:sp>
    </p:spTree>
    <p:extLst>
      <p:ext uri="{BB962C8B-B14F-4D97-AF65-F5344CB8AC3E}">
        <p14:creationId xmlns:p14="http://schemas.microsoft.com/office/powerpoint/2010/main" val="3880388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GoTo</a:t>
            </a:r>
            <a:r>
              <a:rPr lang="en-US" dirty="0"/>
              <a:t> next </a:t>
            </a:r>
            <a:r>
              <a:rPr lang="en-US" dirty="0" err="1"/>
              <a:t>preso</a:t>
            </a:r>
            <a:r>
              <a:rPr lang="en-US" dirty="0"/>
              <a:t>  </a:t>
            </a:r>
            <a:r>
              <a:rPr lang="en-US" sz="1200" dirty="0">
                <a:solidFill>
                  <a:schemeClr val="accent1"/>
                </a:solidFill>
              </a:rPr>
              <a:t>Poll question </a:t>
            </a:r>
            <a:r>
              <a:rPr lang="en-US" sz="1200" b="1" dirty="0">
                <a:solidFill>
                  <a:schemeClr val="accent1"/>
                </a:solidFill>
              </a:rPr>
              <a:t>Does your Agency require you to take training on Client Confidentiality, Privacy and Security?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chemeClr val="accent1"/>
              </a:solidFill>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Privacy and security training link: </a:t>
            </a:r>
            <a:r>
              <a:rPr lang="en-US" sz="1200" u="sng" kern="1200" dirty="0">
                <a:solidFill>
                  <a:schemeClr val="tx1"/>
                </a:solidFill>
                <a:effectLst/>
                <a:latin typeface="+mn-lt"/>
                <a:ea typeface="+mn-ea"/>
                <a:cs typeface="+mn-cs"/>
                <a:hlinkClick r:id="rId3"/>
              </a:rPr>
              <a:t>https://youtu.be/C0f--OVw6Vc</a:t>
            </a:r>
            <a:endParaRPr lang="en-US" sz="1200" u="sng"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200" u="sng"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u="none" kern="1200" dirty="0">
                <a:solidFill>
                  <a:schemeClr val="tx1"/>
                </a:solidFill>
                <a:effectLst/>
                <a:latin typeface="+mn-lt"/>
                <a:ea typeface="+mn-ea"/>
                <a:cs typeface="+mn-cs"/>
              </a:rPr>
              <a:t>Back up link: </a:t>
            </a:r>
            <a:r>
              <a:rPr lang="en-US" sz="1200" kern="1200" dirty="0">
                <a:solidFill>
                  <a:schemeClr val="tx1"/>
                </a:solidFill>
                <a:effectLst/>
                <a:latin typeface="+mn-lt"/>
                <a:ea typeface="+mn-ea"/>
                <a:cs typeface="+mn-cs"/>
                <a:hlinkClick r:id="rId4"/>
              </a:rPr>
              <a:t>https://youtu.be/IREMIA6Z4ms</a:t>
            </a:r>
            <a:endParaRPr lang="en-US" sz="1200" u="none" kern="1200" dirty="0">
              <a:solidFill>
                <a:schemeClr val="tx1"/>
              </a:solidFill>
              <a:effectLst/>
              <a:latin typeface="+mn-lt"/>
              <a:ea typeface="+mn-ea"/>
              <a:cs typeface="+mn-cs"/>
            </a:endParaRPr>
          </a:p>
          <a:p>
            <a:pPr fontAlgn="base"/>
            <a:endParaRPr lang="en-US" dirty="0"/>
          </a:p>
        </p:txBody>
      </p:sp>
      <p:sp>
        <p:nvSpPr>
          <p:cNvPr id="4" name="Slide Number Placeholder 3"/>
          <p:cNvSpPr>
            <a:spLocks noGrp="1"/>
          </p:cNvSpPr>
          <p:nvPr>
            <p:ph type="sldNum" sz="quarter" idx="5"/>
          </p:nvPr>
        </p:nvSpPr>
        <p:spPr/>
        <p:txBody>
          <a:bodyPr/>
          <a:lstStyle/>
          <a:p>
            <a:fld id="{3A834F43-6FA9-4BDC-A8EC-603DAB6C71B6}" type="slidenum">
              <a:rPr lang="en-US" smtClean="0"/>
              <a:t>19</a:t>
            </a:fld>
            <a:endParaRPr lang="en-US"/>
          </a:p>
        </p:txBody>
      </p:sp>
    </p:spTree>
    <p:extLst>
      <p:ext uri="{BB962C8B-B14F-4D97-AF65-F5344CB8AC3E}">
        <p14:creationId xmlns:p14="http://schemas.microsoft.com/office/powerpoint/2010/main" val="19956475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834F43-6FA9-4BDC-A8EC-603DAB6C71B6}" type="slidenum">
              <a:rPr lang="en-US" smtClean="0"/>
              <a:t>20</a:t>
            </a:fld>
            <a:endParaRPr lang="en-US"/>
          </a:p>
        </p:txBody>
      </p:sp>
    </p:spTree>
    <p:extLst>
      <p:ext uri="{BB962C8B-B14F-4D97-AF65-F5344CB8AC3E}">
        <p14:creationId xmlns:p14="http://schemas.microsoft.com/office/powerpoint/2010/main" val="4167181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schemeClr val="accent1"/>
                </a:solidFill>
              </a:rPr>
              <a:t>Poll question  </a:t>
            </a:r>
            <a:r>
              <a:rPr lang="en-US" sz="1200" b="1">
                <a:solidFill>
                  <a:schemeClr val="accent1"/>
                </a:solidFill>
              </a:rPr>
              <a:t>Are you back from the break?</a:t>
            </a:r>
            <a:endParaRPr lang="en-US"/>
          </a:p>
        </p:txBody>
      </p:sp>
      <p:sp>
        <p:nvSpPr>
          <p:cNvPr id="4" name="Slide Number Placeholder 3"/>
          <p:cNvSpPr>
            <a:spLocks noGrp="1"/>
          </p:cNvSpPr>
          <p:nvPr>
            <p:ph type="sldNum" sz="quarter" idx="5"/>
          </p:nvPr>
        </p:nvSpPr>
        <p:spPr/>
        <p:txBody>
          <a:bodyPr/>
          <a:lstStyle/>
          <a:p>
            <a:fld id="{3A834F43-6FA9-4BDC-A8EC-603DAB6C71B6}" type="slidenum">
              <a:rPr lang="en-US" smtClean="0"/>
              <a:t>21</a:t>
            </a:fld>
            <a:endParaRPr lang="en-US"/>
          </a:p>
        </p:txBody>
      </p:sp>
    </p:spTree>
    <p:extLst>
      <p:ext uri="{BB962C8B-B14F-4D97-AF65-F5344CB8AC3E}">
        <p14:creationId xmlns:p14="http://schemas.microsoft.com/office/powerpoint/2010/main" val="25485405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a:t>Training Poll Questions – before live </a:t>
            </a:r>
            <a:r>
              <a:rPr lang="en-US" sz="1800" b="1" err="1"/>
              <a:t>db</a:t>
            </a:r>
            <a:r>
              <a:rPr lang="en-US" sz="1800" b="1"/>
              <a:t> demo</a:t>
            </a:r>
          </a:p>
        </p:txBody>
      </p:sp>
      <p:sp>
        <p:nvSpPr>
          <p:cNvPr id="4" name="Slide Number Placeholder 3"/>
          <p:cNvSpPr>
            <a:spLocks noGrp="1"/>
          </p:cNvSpPr>
          <p:nvPr>
            <p:ph type="sldNum" sz="quarter" idx="5"/>
          </p:nvPr>
        </p:nvSpPr>
        <p:spPr/>
        <p:txBody>
          <a:bodyPr/>
          <a:lstStyle/>
          <a:p>
            <a:fld id="{3A834F43-6FA9-4BDC-A8EC-603DAB6C71B6}" type="slidenum">
              <a:rPr lang="en-US" smtClean="0"/>
              <a:t>22</a:t>
            </a:fld>
            <a:endParaRPr lang="en-US"/>
          </a:p>
        </p:txBody>
      </p:sp>
    </p:spTree>
    <p:extLst>
      <p:ext uri="{BB962C8B-B14F-4D97-AF65-F5344CB8AC3E}">
        <p14:creationId xmlns:p14="http://schemas.microsoft.com/office/powerpoint/2010/main" val="1098499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webinar software does record if your active in the session or not. If you are not able to complete the session, we will ask you to register for another session.</a:t>
            </a:r>
          </a:p>
        </p:txBody>
      </p:sp>
      <p:sp>
        <p:nvSpPr>
          <p:cNvPr id="4" name="Slide Number Placeholder 3"/>
          <p:cNvSpPr>
            <a:spLocks noGrp="1"/>
          </p:cNvSpPr>
          <p:nvPr>
            <p:ph type="sldNum" sz="quarter" idx="5"/>
          </p:nvPr>
        </p:nvSpPr>
        <p:spPr/>
        <p:txBody>
          <a:bodyPr/>
          <a:lstStyle/>
          <a:p>
            <a:fld id="{3A834F43-6FA9-4BDC-A8EC-603DAB6C71B6}" type="slidenum">
              <a:rPr lang="en-US" smtClean="0"/>
              <a:t>3</a:t>
            </a:fld>
            <a:endParaRPr lang="en-US"/>
          </a:p>
        </p:txBody>
      </p:sp>
    </p:spTree>
    <p:extLst>
      <p:ext uri="{BB962C8B-B14F-4D97-AF65-F5344CB8AC3E}">
        <p14:creationId xmlns:p14="http://schemas.microsoft.com/office/powerpoint/2010/main" val="2617660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1"/>
                </a:solidFill>
              </a:rPr>
              <a:t>Poll question</a:t>
            </a:r>
            <a:r>
              <a:rPr lang="en-US" sz="1200" b="1">
                <a:solidFill>
                  <a:schemeClr val="accent1"/>
                </a:solidFill>
              </a:rPr>
              <a:t> What project type(s) do you enter for? </a:t>
            </a:r>
            <a:endParaRPr lang="en-US" sz="1200">
              <a:solidFill>
                <a:schemeClr val="accent1"/>
              </a:solidFill>
            </a:endParaRPr>
          </a:p>
          <a:p>
            <a:endParaRPr lang="en-US"/>
          </a:p>
        </p:txBody>
      </p:sp>
      <p:sp>
        <p:nvSpPr>
          <p:cNvPr id="4" name="Slide Number Placeholder 3"/>
          <p:cNvSpPr>
            <a:spLocks noGrp="1"/>
          </p:cNvSpPr>
          <p:nvPr>
            <p:ph type="sldNum" sz="quarter" idx="5"/>
          </p:nvPr>
        </p:nvSpPr>
        <p:spPr/>
        <p:txBody>
          <a:bodyPr/>
          <a:lstStyle/>
          <a:p>
            <a:fld id="{3A834F43-6FA9-4BDC-A8EC-603DAB6C71B6}" type="slidenum">
              <a:rPr lang="en-US" smtClean="0"/>
              <a:t>5</a:t>
            </a:fld>
            <a:endParaRPr lang="en-US"/>
          </a:p>
        </p:txBody>
      </p:sp>
    </p:spTree>
    <p:extLst>
      <p:ext uri="{BB962C8B-B14F-4D97-AF65-F5344CB8AC3E}">
        <p14:creationId xmlns:p14="http://schemas.microsoft.com/office/powerpoint/2010/main" val="4255126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834F43-6FA9-4BDC-A8EC-603DAB6C71B6}" type="slidenum">
              <a:rPr lang="en-US" smtClean="0"/>
              <a:t>6</a:t>
            </a:fld>
            <a:endParaRPr lang="en-US"/>
          </a:p>
        </p:txBody>
      </p:sp>
    </p:spTree>
    <p:extLst>
      <p:ext uri="{BB962C8B-B14F-4D97-AF65-F5344CB8AC3E}">
        <p14:creationId xmlns:p14="http://schemas.microsoft.com/office/powerpoint/2010/main" val="1705738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HMIS Data Standards - HUD Exchange</a:t>
            </a:r>
            <a:endParaRPr lang="en-US"/>
          </a:p>
        </p:txBody>
      </p:sp>
      <p:sp>
        <p:nvSpPr>
          <p:cNvPr id="4" name="Slide Number Placeholder 3"/>
          <p:cNvSpPr>
            <a:spLocks noGrp="1"/>
          </p:cNvSpPr>
          <p:nvPr>
            <p:ph type="sldNum" sz="quarter" idx="5"/>
          </p:nvPr>
        </p:nvSpPr>
        <p:spPr/>
        <p:txBody>
          <a:bodyPr/>
          <a:lstStyle/>
          <a:p>
            <a:fld id="{3A834F43-6FA9-4BDC-A8EC-603DAB6C71B6}" type="slidenum">
              <a:rPr lang="en-US" smtClean="0"/>
              <a:t>7</a:t>
            </a:fld>
            <a:endParaRPr lang="en-US"/>
          </a:p>
        </p:txBody>
      </p:sp>
    </p:spTree>
    <p:extLst>
      <p:ext uri="{BB962C8B-B14F-4D97-AF65-F5344CB8AC3E}">
        <p14:creationId xmlns:p14="http://schemas.microsoft.com/office/powerpoint/2010/main" val="479689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American Indian, Alaska Native, or Indigenous is defined a person who identifies with any of the original peoples of North, Central, and South America. Examples include, but are not limited to Navajo Nation, Blackfeet Tribe, Mayan, Aztec, Tlingit, etc. </a:t>
            </a:r>
          </a:p>
          <a:p>
            <a:endParaRPr lang="en-US" dirty="0"/>
          </a:p>
          <a:p>
            <a:r>
              <a:rPr lang="en-US" dirty="0"/>
              <a:t>Asian or Asian American is defined as A person who identifies with one or more nationalities or ethnic groups originating in East Asia, Southeast Asia, or the Indian subcontinent. Examples include, but are not limited to Chinese, Indian, Japanese, Korean, Pakistani, Vietnamese, or another representative nation/region.</a:t>
            </a:r>
          </a:p>
          <a:p>
            <a:endParaRPr lang="en-US" dirty="0"/>
          </a:p>
          <a:p>
            <a:r>
              <a:rPr lang="en-US" dirty="0"/>
              <a:t>Black, African American or African is defined as a person who identifies with one or more nationalities or ethnic groups originating in any of the Black racial groups of Africa, including Afro-Caribbean. Examples include, but are not limited to, African American, Jamaican, Haitian, Nigerian, Ethiopian, and Somali.</a:t>
            </a:r>
          </a:p>
          <a:p>
            <a:endParaRPr lang="en-US" dirty="0"/>
          </a:p>
          <a:p>
            <a:r>
              <a:rPr lang="en-US" dirty="0"/>
              <a:t>Hispanic/Latina/e/o is defined as a person who identifies with one or more nationalities or ethnic groups originating in Mexico, Puerto Rico, Cuba, Central and South American, and other Spanish cultures. Examples include, but are not limited to, Mexican or Mexican American, Puerto Rican, Cuban, Salvadoran, Dominican, and Colombian.</a:t>
            </a:r>
          </a:p>
          <a:p>
            <a:endParaRPr lang="en-US" dirty="0"/>
          </a:p>
        </p:txBody>
      </p:sp>
      <p:sp>
        <p:nvSpPr>
          <p:cNvPr id="4" name="Slide Number Placeholder 3"/>
          <p:cNvSpPr>
            <a:spLocks noGrp="1"/>
          </p:cNvSpPr>
          <p:nvPr>
            <p:ph type="sldNum" sz="quarter" idx="5"/>
          </p:nvPr>
        </p:nvSpPr>
        <p:spPr/>
        <p:txBody>
          <a:bodyPr/>
          <a:lstStyle/>
          <a:p>
            <a:fld id="{3A834F43-6FA9-4BDC-A8EC-603DAB6C71B6}" type="slidenum">
              <a:rPr lang="en-US" smtClean="0"/>
              <a:t>10</a:t>
            </a:fld>
            <a:endParaRPr lang="en-US"/>
          </a:p>
        </p:txBody>
      </p:sp>
    </p:spTree>
    <p:extLst>
      <p:ext uri="{BB962C8B-B14F-4D97-AF65-F5344CB8AC3E}">
        <p14:creationId xmlns:p14="http://schemas.microsoft.com/office/powerpoint/2010/main" val="6989968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ctr" latinLnBrk="0" hangingPunct="1"/>
            <a:r>
              <a:rPr lang="en-US" sz="1200" b="0" i="0" u="none" strike="noStrike" kern="1200" dirty="0">
                <a:solidFill>
                  <a:schemeClr val="tx1"/>
                </a:solidFill>
                <a:effectLst/>
                <a:latin typeface="+mn-lt"/>
                <a:ea typeface="+mn-ea"/>
                <a:cs typeface="+mn-cs"/>
              </a:rPr>
              <a:t>Woman (Girl if child) is defined as a woman, or girl in the case of a child under the age of 18. </a:t>
            </a:r>
          </a:p>
          <a:p>
            <a:pPr rtl="0" eaLnBrk="1" fontAlgn="ctr" latinLnBrk="0" hangingPunct="1"/>
            <a:endParaRPr lang="en-US" sz="1200" b="0" i="0" u="none" strike="noStrike" kern="1200" dirty="0">
              <a:solidFill>
                <a:schemeClr val="tx1"/>
              </a:solidFill>
              <a:effectLst/>
              <a:latin typeface="+mn-lt"/>
              <a:ea typeface="+mn-ea"/>
              <a:cs typeface="+mn-cs"/>
            </a:endParaRPr>
          </a:p>
          <a:p>
            <a:pPr rtl="0" eaLnBrk="1" fontAlgn="ctr" latinLnBrk="0" hangingPunct="1"/>
            <a:r>
              <a:rPr lang="en-US" sz="1200" b="0" i="0" u="none" strike="noStrike" kern="1200" dirty="0">
                <a:solidFill>
                  <a:schemeClr val="tx1"/>
                </a:solidFill>
                <a:effectLst/>
                <a:latin typeface="+mn-lt"/>
                <a:ea typeface="+mn-ea"/>
                <a:cs typeface="+mn-cs"/>
              </a:rPr>
              <a:t>Man (Boy if child) is defined as a man, or boy in the case of a child under the age of 18.</a:t>
            </a:r>
          </a:p>
          <a:p>
            <a:pPr rtl="0" eaLnBrk="1" fontAlgn="ctr" latinLnBrk="0" hangingPunct="1"/>
            <a:endParaRPr lang="en-US" sz="1200" b="0" i="0" u="none" strike="noStrike" kern="1200" dirty="0">
              <a:solidFill>
                <a:schemeClr val="tx1"/>
              </a:solidFill>
              <a:effectLst/>
              <a:latin typeface="+mn-lt"/>
              <a:ea typeface="+mn-ea"/>
              <a:cs typeface="+mn-cs"/>
            </a:endParaRPr>
          </a:p>
          <a:p>
            <a:pPr rtl="0" eaLnBrk="1" fontAlgn="ctr" latinLnBrk="0" hangingPunct="1"/>
            <a:r>
              <a:rPr lang="en-US" sz="1200" b="0" i="0" u="none" strike="noStrike" kern="1200" dirty="0">
                <a:solidFill>
                  <a:schemeClr val="tx1"/>
                </a:solidFill>
                <a:effectLst/>
                <a:latin typeface="+mn-lt"/>
                <a:ea typeface="+mn-ea"/>
                <a:cs typeface="+mn-cs"/>
              </a:rPr>
              <a:t>Culturally Specific Identity (e.g. Two-Spirit) is defined as an identity that is exclusive to a particular culture. </a:t>
            </a:r>
          </a:p>
          <a:p>
            <a:pPr rtl="0" eaLnBrk="1" fontAlgn="ctr" latinLnBrk="0" hangingPunct="1"/>
            <a:endParaRPr lang="en-US" sz="1200" b="0" i="0" u="none" strike="noStrike" kern="1200" dirty="0">
              <a:solidFill>
                <a:schemeClr val="tx1"/>
              </a:solidFill>
              <a:effectLst/>
              <a:latin typeface="+mn-lt"/>
              <a:ea typeface="+mn-ea"/>
              <a:cs typeface="+mn-cs"/>
            </a:endParaRPr>
          </a:p>
          <a:p>
            <a:pPr rtl="0" eaLnBrk="1" fontAlgn="ctr" latinLnBrk="0" hangingPunct="1"/>
            <a:r>
              <a:rPr lang="en-US" sz="1200" b="0" i="0" u="none" strike="noStrike" kern="1200" dirty="0">
                <a:solidFill>
                  <a:schemeClr val="tx1"/>
                </a:solidFill>
                <a:effectLst/>
                <a:latin typeface="+mn-lt"/>
                <a:ea typeface="+mn-ea"/>
                <a:cs typeface="+mn-cs"/>
              </a:rPr>
              <a:t>Transgender is defined as a transgender history, experience, or identity.</a:t>
            </a:r>
          </a:p>
          <a:p>
            <a:pPr rtl="0" eaLnBrk="1" fontAlgn="ctr" latinLnBrk="0" hangingPunct="1"/>
            <a:endParaRPr lang="en-US" sz="1200" b="0" i="0" u="none" strike="noStrike" kern="1200" dirty="0">
              <a:solidFill>
                <a:schemeClr val="tx1"/>
              </a:solidFill>
              <a:effectLst/>
              <a:latin typeface="+mn-lt"/>
              <a:ea typeface="+mn-ea"/>
              <a:cs typeface="+mn-cs"/>
            </a:endParaRPr>
          </a:p>
          <a:p>
            <a:pPr rtl="0" eaLnBrk="1" fontAlgn="ctr" latinLnBrk="0" hangingPunct="1"/>
            <a:r>
              <a:rPr lang="en-US" sz="1200" b="0" i="0" u="none" strike="noStrike" kern="1200" dirty="0">
                <a:solidFill>
                  <a:schemeClr val="tx1"/>
                </a:solidFill>
                <a:effectLst/>
                <a:latin typeface="+mn-lt"/>
                <a:ea typeface="+mn-ea"/>
                <a:cs typeface="+mn-cs"/>
              </a:rPr>
              <a:t>Non-binary is defined as a person who does not identify exclusively as a man or a woman. </a:t>
            </a:r>
          </a:p>
          <a:p>
            <a:pPr rtl="0" eaLnBrk="1" fontAlgn="ctr" latinLnBrk="0" hangingPunct="1"/>
            <a:endParaRPr lang="en-US" sz="1200" b="0" i="0" u="none" strike="noStrike" kern="1200" dirty="0">
              <a:solidFill>
                <a:schemeClr val="tx1"/>
              </a:solidFill>
              <a:effectLst/>
              <a:latin typeface="+mn-lt"/>
              <a:ea typeface="+mn-ea"/>
              <a:cs typeface="+mn-cs"/>
            </a:endParaRPr>
          </a:p>
          <a:p>
            <a:pPr rtl="0" eaLnBrk="1" fontAlgn="ctr" latinLnBrk="0" hangingPunct="1"/>
            <a:r>
              <a:rPr lang="en-US" sz="1200" b="0" i="0" u="none" strike="noStrike" kern="1200" dirty="0">
                <a:solidFill>
                  <a:schemeClr val="tx1"/>
                </a:solidFill>
                <a:effectLst/>
                <a:latin typeface="+mn-lt"/>
                <a:ea typeface="+mn-ea"/>
                <a:cs typeface="+mn-cs"/>
              </a:rPr>
              <a:t>Questioning is defined as someone who may be unsure, may be exploring, or may not relate to or identify with a gender identity at this time.</a:t>
            </a:r>
          </a:p>
          <a:p>
            <a:pPr rtl="0" eaLnBrk="1" fontAlgn="ctr" latinLnBrk="0" hangingPunct="1"/>
            <a:endParaRPr lang="en-US" sz="1200" b="0" i="0" u="none" strike="noStrike" kern="1200" dirty="0">
              <a:solidFill>
                <a:schemeClr val="tx1"/>
              </a:solidFill>
              <a:effectLst/>
              <a:latin typeface="+mn-lt"/>
              <a:ea typeface="+mn-ea"/>
              <a:cs typeface="+mn-cs"/>
            </a:endParaRPr>
          </a:p>
          <a:p>
            <a:pPr rtl="0" eaLnBrk="1" fontAlgn="ctr" latinLnBrk="0" hangingPunct="1"/>
            <a:r>
              <a:rPr lang="en-US" sz="1200" b="0" i="0" u="none" strike="noStrike" kern="1200" dirty="0">
                <a:solidFill>
                  <a:schemeClr val="tx1"/>
                </a:solidFill>
                <a:effectLst/>
                <a:latin typeface="+mn-lt"/>
                <a:ea typeface="+mn-ea"/>
                <a:cs typeface="+mn-cs"/>
              </a:rPr>
              <a:t>Different Identity is defined as someone who identifies with another identity that is not listed as a response</a:t>
            </a:r>
          </a:p>
          <a:p>
            <a:endParaRPr lang="en-US" dirty="0"/>
          </a:p>
        </p:txBody>
      </p:sp>
      <p:sp>
        <p:nvSpPr>
          <p:cNvPr id="4" name="Slide Number Placeholder 3"/>
          <p:cNvSpPr>
            <a:spLocks noGrp="1"/>
          </p:cNvSpPr>
          <p:nvPr>
            <p:ph type="sldNum" sz="quarter" idx="5"/>
          </p:nvPr>
        </p:nvSpPr>
        <p:spPr/>
        <p:txBody>
          <a:bodyPr/>
          <a:lstStyle/>
          <a:p>
            <a:fld id="{3A834F43-6FA9-4BDC-A8EC-603DAB6C71B6}" type="slidenum">
              <a:rPr lang="en-US" smtClean="0"/>
              <a:t>11</a:t>
            </a:fld>
            <a:endParaRPr lang="en-US"/>
          </a:p>
        </p:txBody>
      </p:sp>
    </p:spTree>
    <p:extLst>
      <p:ext uri="{BB962C8B-B14F-4D97-AF65-F5344CB8AC3E}">
        <p14:creationId xmlns:p14="http://schemas.microsoft.com/office/powerpoint/2010/main" val="1645992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475B"/>
                </a:solidFill>
                <a:effectLst/>
                <a:latin typeface="Lato" panose="020F0502020204030203" pitchFamily="34" charset="0"/>
              </a:rPr>
              <a:t>The field will be added to the system HUD: CoC Standard Project Enrollment screen and will be displayed for adults and Heads of household who are enrolled in HUD: CoC-PSH-funded PSH </a:t>
            </a:r>
            <a:r>
              <a:rPr lang="en-US" b="0" i="0">
                <a:solidFill>
                  <a:srgbClr val="33475B"/>
                </a:solidFill>
                <a:effectLst/>
                <a:latin typeface="Lato" panose="020F0502020204030203" pitchFamily="34" charset="0"/>
              </a:rPr>
              <a:t>and YHDP projects</a:t>
            </a:r>
            <a:r>
              <a:rPr lang="en-US" b="0" i="0" dirty="0">
                <a:solidFill>
                  <a:srgbClr val="33475B"/>
                </a:solidFill>
                <a:effectLst/>
                <a:latin typeface="Lato" panose="020F0502020204030203" pitchFamily="34" charset="0"/>
              </a:rPr>
              <a:t>.</a:t>
            </a:r>
            <a:endParaRPr lang="en-US" dirty="0"/>
          </a:p>
        </p:txBody>
      </p:sp>
      <p:sp>
        <p:nvSpPr>
          <p:cNvPr id="4" name="Slide Number Placeholder 3"/>
          <p:cNvSpPr>
            <a:spLocks noGrp="1"/>
          </p:cNvSpPr>
          <p:nvPr>
            <p:ph type="sldNum" sz="quarter" idx="5"/>
          </p:nvPr>
        </p:nvSpPr>
        <p:spPr/>
        <p:txBody>
          <a:bodyPr/>
          <a:lstStyle/>
          <a:p>
            <a:fld id="{3A834F43-6FA9-4BDC-A8EC-603DAB6C71B6}" type="slidenum">
              <a:rPr lang="en-US" smtClean="0"/>
              <a:t>13</a:t>
            </a:fld>
            <a:endParaRPr lang="en-US"/>
          </a:p>
        </p:txBody>
      </p:sp>
    </p:spTree>
    <p:extLst>
      <p:ext uri="{BB962C8B-B14F-4D97-AF65-F5344CB8AC3E}">
        <p14:creationId xmlns:p14="http://schemas.microsoft.com/office/powerpoint/2010/main" val="1109091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1"/>
                </a:solidFill>
              </a:rPr>
              <a:t>Poll question </a:t>
            </a:r>
            <a:r>
              <a:rPr lang="en-US" sz="1200" b="1">
                <a:solidFill>
                  <a:schemeClr val="accent1"/>
                </a:solidFill>
              </a:rPr>
              <a:t>Does your Agency require you to take training on Client Confidentiality, Privacy and Security?</a:t>
            </a:r>
          </a:p>
          <a:p>
            <a:endParaRPr lang="en-US"/>
          </a:p>
        </p:txBody>
      </p:sp>
      <p:sp>
        <p:nvSpPr>
          <p:cNvPr id="4" name="Slide Number Placeholder 3"/>
          <p:cNvSpPr>
            <a:spLocks noGrp="1"/>
          </p:cNvSpPr>
          <p:nvPr>
            <p:ph type="sldNum" sz="quarter" idx="5"/>
          </p:nvPr>
        </p:nvSpPr>
        <p:spPr/>
        <p:txBody>
          <a:bodyPr/>
          <a:lstStyle/>
          <a:p>
            <a:fld id="{3A834F43-6FA9-4BDC-A8EC-603DAB6C71B6}" type="slidenum">
              <a:rPr lang="en-US" smtClean="0"/>
              <a:t>18</a:t>
            </a:fld>
            <a:endParaRPr lang="en-US"/>
          </a:p>
        </p:txBody>
      </p:sp>
    </p:spTree>
    <p:extLst>
      <p:ext uri="{BB962C8B-B14F-4D97-AF65-F5344CB8AC3E}">
        <p14:creationId xmlns:p14="http://schemas.microsoft.com/office/powerpoint/2010/main" val="36188016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60236" y="2025946"/>
            <a:ext cx="9144000" cy="2387600"/>
          </a:xfrm>
        </p:spPr>
        <p:txBody>
          <a:bodyPr anchor="b"/>
          <a:lstStyle>
            <a:lvl1pPr algn="ctr">
              <a:defRPr sz="6000">
                <a:latin typeface="+mn-lt"/>
              </a:defRPr>
            </a:lvl1pPr>
          </a:lstStyle>
          <a:p>
            <a:r>
              <a:rPr lang="en-US"/>
              <a:t>Click to edit Master title style</a:t>
            </a:r>
          </a:p>
        </p:txBody>
      </p:sp>
      <p:sp>
        <p:nvSpPr>
          <p:cNvPr id="3" name="Subtitle 2"/>
          <p:cNvSpPr>
            <a:spLocks noGrp="1"/>
          </p:cNvSpPr>
          <p:nvPr>
            <p:ph type="subTitle" idx="1"/>
          </p:nvPr>
        </p:nvSpPr>
        <p:spPr>
          <a:xfrm>
            <a:off x="2660236" y="4505621"/>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583899" y="6356350"/>
            <a:ext cx="2743200" cy="365125"/>
          </a:xfrm>
        </p:spPr>
        <p:txBody>
          <a:bodyPr/>
          <a:lstStyle/>
          <a:p>
            <a:fld id="{2A44CB69-1361-4AD7-A2E3-117F0569966A}" type="datetime1">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AECB6-989C-443D-BA29-FB3DBF5C49AF}" type="slidenum">
              <a:rPr lang="en-US" smtClean="0"/>
              <a:t>‹#›</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54" y="148791"/>
            <a:ext cx="3210340" cy="1688468"/>
          </a:xfrm>
          <a:prstGeom prst="rect">
            <a:avLst/>
          </a:prstGeom>
        </p:spPr>
      </p:pic>
      <p:cxnSp>
        <p:nvCxnSpPr>
          <p:cNvPr id="9" name="Straight Connector 8"/>
          <p:cNvCxnSpPr/>
          <p:nvPr/>
        </p:nvCxnSpPr>
        <p:spPr>
          <a:xfrm>
            <a:off x="-27051" y="1920781"/>
            <a:ext cx="12252960" cy="21643"/>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0" name="TextBox 9"/>
          <p:cNvSpPr txBox="1"/>
          <p:nvPr/>
        </p:nvSpPr>
        <p:spPr>
          <a:xfrm>
            <a:off x="3327099" y="925133"/>
            <a:ext cx="8538006" cy="523220"/>
          </a:xfrm>
          <a:prstGeom prst="rect">
            <a:avLst/>
          </a:prstGeom>
          <a:noFill/>
        </p:spPr>
        <p:txBody>
          <a:bodyPr wrap="square" rtlCol="0">
            <a:spAutoFit/>
          </a:bodyPr>
          <a:lstStyle/>
          <a:p>
            <a:pPr algn="r"/>
            <a:r>
              <a:rPr lang="en-US" sz="2800" b="1">
                <a:solidFill>
                  <a:schemeClr val="accent1"/>
                </a:solidFill>
              </a:rPr>
              <a:t>Massachusetts Balance</a:t>
            </a:r>
            <a:r>
              <a:rPr lang="en-US" sz="2800" b="1" baseline="0">
                <a:solidFill>
                  <a:schemeClr val="accent1"/>
                </a:solidFill>
              </a:rPr>
              <a:t> of State</a:t>
            </a:r>
            <a:endParaRPr lang="en-US" sz="2800" b="1">
              <a:solidFill>
                <a:schemeClr val="accent1"/>
              </a:solidFill>
            </a:endParaRPr>
          </a:p>
        </p:txBody>
      </p:sp>
      <p:sp>
        <p:nvSpPr>
          <p:cNvPr id="11" name="TextBox 10"/>
          <p:cNvSpPr txBox="1"/>
          <p:nvPr/>
        </p:nvSpPr>
        <p:spPr>
          <a:xfrm>
            <a:off x="7763831" y="1388556"/>
            <a:ext cx="4101274" cy="523220"/>
          </a:xfrm>
          <a:prstGeom prst="rect">
            <a:avLst/>
          </a:prstGeom>
          <a:noFill/>
        </p:spPr>
        <p:txBody>
          <a:bodyPr wrap="square" rtlCol="0">
            <a:spAutoFit/>
          </a:bodyPr>
          <a:lstStyle/>
          <a:p>
            <a:pPr algn="r"/>
            <a:r>
              <a:rPr lang="en-US" sz="2800" b="1">
                <a:solidFill>
                  <a:schemeClr val="accent1"/>
                </a:solidFill>
              </a:rPr>
              <a:t>Continuum of Care</a:t>
            </a:r>
          </a:p>
        </p:txBody>
      </p:sp>
      <p:pic>
        <p:nvPicPr>
          <p:cNvPr id="12" name="Picture 11"/>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1347036" y="292128"/>
            <a:ext cx="457200" cy="576198"/>
          </a:xfrm>
          <a:prstGeom prst="rect">
            <a:avLst/>
          </a:prstGeom>
          <a:noFill/>
          <a:ln>
            <a:noFill/>
          </a:ln>
        </p:spPr>
      </p:pic>
    </p:spTree>
    <p:extLst>
      <p:ext uri="{BB962C8B-B14F-4D97-AF65-F5344CB8AC3E}">
        <p14:creationId xmlns:p14="http://schemas.microsoft.com/office/powerpoint/2010/main" val="2914391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E6CD91-3DF5-452C-AC23-D2C1DDA28DE0}" type="datetime1">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AECB6-989C-443D-BA29-FB3DBF5C49AF}" type="slidenum">
              <a:rPr lang="en-US" smtClean="0"/>
              <a:t>‹#›</a:t>
            </a:fld>
            <a:endParaRPr lang="en-US"/>
          </a:p>
        </p:txBody>
      </p:sp>
    </p:spTree>
    <p:extLst>
      <p:ext uri="{BB962C8B-B14F-4D97-AF65-F5344CB8AC3E}">
        <p14:creationId xmlns:p14="http://schemas.microsoft.com/office/powerpoint/2010/main" val="65155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64B394-6E3B-4DAE-B5F9-1293B1ECFA7E}" type="datetime1">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AECB6-989C-443D-BA29-FB3DBF5C49AF}" type="slidenum">
              <a:rPr lang="en-US" smtClean="0"/>
              <a:t>‹#›</a:t>
            </a:fld>
            <a:endParaRPr lang="en-US"/>
          </a:p>
        </p:txBody>
      </p:sp>
    </p:spTree>
    <p:extLst>
      <p:ext uri="{BB962C8B-B14F-4D97-AF65-F5344CB8AC3E}">
        <p14:creationId xmlns:p14="http://schemas.microsoft.com/office/powerpoint/2010/main" val="1654685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123590F-EEC7-4F81-B518-6C717DCADEEE}" type="datetime1">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AECB6-989C-443D-BA29-FB3DBF5C49AF}" type="slidenum">
              <a:rPr lang="en-US" smtClean="0"/>
              <a:t>‹#›</a:t>
            </a:fld>
            <a:endParaRPr lang="en-US"/>
          </a:p>
        </p:txBody>
      </p:sp>
    </p:spTree>
    <p:extLst>
      <p:ext uri="{BB962C8B-B14F-4D97-AF65-F5344CB8AC3E}">
        <p14:creationId xmlns:p14="http://schemas.microsoft.com/office/powerpoint/2010/main" val="82730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570F7F7-175B-49EE-89AF-726A02D294AA}" type="datetime1">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AECB6-989C-443D-BA29-FB3DBF5C49AF}" type="slidenum">
              <a:rPr lang="en-US" smtClean="0"/>
              <a:t>‹#›</a:t>
            </a:fld>
            <a:endParaRPr lang="en-US"/>
          </a:p>
        </p:txBody>
      </p:sp>
    </p:spTree>
    <p:extLst>
      <p:ext uri="{BB962C8B-B14F-4D97-AF65-F5344CB8AC3E}">
        <p14:creationId xmlns:p14="http://schemas.microsoft.com/office/powerpoint/2010/main" val="3375168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58FD1-EF36-47DE-8091-0F1820298728}" type="datetime1">
              <a:rPr lang="en-US" smtClean="0"/>
              <a:t>11/14/2025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8AECB6-989C-443D-BA29-FB3DBF5C49AF}" type="slidenum">
              <a:rPr lang="en-US" smtClean="0"/>
              <a:t>‹#›</a:t>
            </a:fld>
            <a:endParaRPr lang="en-US"/>
          </a:p>
        </p:txBody>
      </p:sp>
    </p:spTree>
    <p:extLst>
      <p:ext uri="{BB962C8B-B14F-4D97-AF65-F5344CB8AC3E}">
        <p14:creationId xmlns:p14="http://schemas.microsoft.com/office/powerpoint/2010/main" val="253078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FA5825E-886C-4515-886A-E4DEF175B75D}" type="datetime1">
              <a:rPr lang="en-US" smtClean="0"/>
              <a:t>11/14/2025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8AECB6-989C-443D-BA29-FB3DBF5C49AF}" type="slidenum">
              <a:rPr lang="en-US" smtClean="0"/>
              <a:t>‹#›</a:t>
            </a:fld>
            <a:endParaRPr lang="en-US"/>
          </a:p>
        </p:txBody>
      </p:sp>
    </p:spTree>
    <p:extLst>
      <p:ext uri="{BB962C8B-B14F-4D97-AF65-F5344CB8AC3E}">
        <p14:creationId xmlns:p14="http://schemas.microsoft.com/office/powerpoint/2010/main" val="101760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75A57B0-9434-43D1-9BAF-B207E29406F8}" type="datetime1">
              <a:rPr lang="en-US" smtClean="0"/>
              <a:t>11/14/2025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8AECB6-989C-443D-BA29-FB3DBF5C49AF}" type="slidenum">
              <a:rPr lang="en-US" smtClean="0"/>
              <a:t>‹#›</a:t>
            </a:fld>
            <a:endParaRPr lang="en-US"/>
          </a:p>
        </p:txBody>
      </p:sp>
    </p:spTree>
    <p:extLst>
      <p:ext uri="{BB962C8B-B14F-4D97-AF65-F5344CB8AC3E}">
        <p14:creationId xmlns:p14="http://schemas.microsoft.com/office/powerpoint/2010/main" val="3752244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68C588-BBAE-4CE2-93CB-327D565F27B7}" type="datetime1">
              <a:rPr lang="en-US" smtClean="0"/>
              <a:t>11/14/2025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8AECB6-989C-443D-BA29-FB3DBF5C49AF}" type="slidenum">
              <a:rPr lang="en-US" smtClean="0"/>
              <a:t>‹#›</a:t>
            </a:fld>
            <a:endParaRPr lang="en-US"/>
          </a:p>
        </p:txBody>
      </p:sp>
    </p:spTree>
    <p:extLst>
      <p:ext uri="{BB962C8B-B14F-4D97-AF65-F5344CB8AC3E}">
        <p14:creationId xmlns:p14="http://schemas.microsoft.com/office/powerpoint/2010/main" val="2672076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964A6ED-AAD3-45F9-A0D7-C93EBB3585C2}" type="datetime1">
              <a:rPr lang="en-US" smtClean="0"/>
              <a:t>11/14/2025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8AECB6-989C-443D-BA29-FB3DBF5C49AF}" type="slidenum">
              <a:rPr lang="en-US" smtClean="0"/>
              <a:t>‹#›</a:t>
            </a:fld>
            <a:endParaRPr lang="en-US"/>
          </a:p>
        </p:txBody>
      </p:sp>
    </p:spTree>
    <p:extLst>
      <p:ext uri="{BB962C8B-B14F-4D97-AF65-F5344CB8AC3E}">
        <p14:creationId xmlns:p14="http://schemas.microsoft.com/office/powerpoint/2010/main" val="1364592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D98F1F-EE04-4DAE-9C00-B7DE3B2892EB}" type="datetime1">
              <a:rPr lang="en-US" smtClean="0"/>
              <a:t>11/14/2025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8AECB6-989C-443D-BA29-FB3DBF5C49AF}" type="slidenum">
              <a:rPr lang="en-US" smtClean="0"/>
              <a:t>‹#›</a:t>
            </a:fld>
            <a:endParaRPr lang="en-US"/>
          </a:p>
        </p:txBody>
      </p:sp>
    </p:spTree>
    <p:extLst>
      <p:ext uri="{BB962C8B-B14F-4D97-AF65-F5344CB8AC3E}">
        <p14:creationId xmlns:p14="http://schemas.microsoft.com/office/powerpoint/2010/main" val="2634477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64577" y="6360595"/>
            <a:ext cx="90678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321735-EAAD-4A75-9CC6-BF18CB0F3233}" type="datetime1">
              <a:rPr lang="en-US" smtClean="0"/>
              <a:t>11/14/2025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32537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8AECB6-989C-443D-BA29-FB3DBF5C49AF}" type="slidenum">
              <a:rPr lang="en-US" smtClean="0"/>
              <a:t>‹#›</a:t>
            </a:fld>
            <a:endParaRPr lang="en-US"/>
          </a:p>
        </p:txBody>
      </p:sp>
      <p:pic>
        <p:nvPicPr>
          <p:cNvPr id="7" name="Picture 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0511" y="6025168"/>
            <a:ext cx="1437417" cy="756004"/>
          </a:xfrm>
          <a:prstGeom prst="rect">
            <a:avLst/>
          </a:prstGeom>
        </p:spPr>
      </p:pic>
    </p:spTree>
    <p:extLst>
      <p:ext uri="{BB962C8B-B14F-4D97-AF65-F5344CB8AC3E}">
        <p14:creationId xmlns:p14="http://schemas.microsoft.com/office/powerpoint/2010/main" val="295595850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mailto:Anthony.Nappo@mass.gov" TargetMode="External"/><Relationship Id="rId3" Type="http://schemas.openxmlformats.org/officeDocument/2006/relationships/hyperlink" Target="https://vestama.zendesk.com/hc/en-us" TargetMode="External"/><Relationship Id="rId7" Type="http://schemas.openxmlformats.org/officeDocument/2006/relationships/hyperlink" Target="mailto:Laura.Robertson@mass.gov" TargetMode="External"/><Relationship Id="rId2" Type="http://schemas.openxmlformats.org/officeDocument/2006/relationships/hyperlink" Target="mailto:support@vestama.zendesk.com" TargetMode="External"/><Relationship Id="rId1" Type="http://schemas.openxmlformats.org/officeDocument/2006/relationships/slideLayout" Target="../slideLayouts/slideLayout2.xml"/><Relationship Id="rId6" Type="http://schemas.openxmlformats.org/officeDocument/2006/relationships/hyperlink" Target="mailto:Donna.Curley@mass.gov" TargetMode="External"/><Relationship Id="rId5" Type="http://schemas.openxmlformats.org/officeDocument/2006/relationships/hyperlink" Target="mailto:Andrew.pape@mass.gov" TargetMode="External"/><Relationship Id="rId4" Type="http://schemas.openxmlformats.org/officeDocument/2006/relationships/hyperlink" Target="mailto:Kelly.schlabach@mass.gov"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mass.gov/orgs/housing-and-community-development" TargetMode="External"/><Relationship Id="rId2" Type="http://schemas.openxmlformats.org/officeDocument/2006/relationships/hyperlink" Target="https://www.mass.gov/doc/continuum-of-care-service-areas/download"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vestama.zendesk.com/hc/en-us/article_attachments/22753930475924"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demo.vestama.net/"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hudexchange.info/resource/3824/hmis-data-dictionary/"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97468-40FA-42A6-8B31-4E2DDD4B4283}"/>
              </a:ext>
            </a:extLst>
          </p:cNvPr>
          <p:cNvSpPr>
            <a:spLocks noGrp="1"/>
          </p:cNvSpPr>
          <p:nvPr>
            <p:ph type="ctrTitle"/>
          </p:nvPr>
        </p:nvSpPr>
        <p:spPr>
          <a:xfrm>
            <a:off x="251125" y="2376060"/>
            <a:ext cx="11471565" cy="1724573"/>
          </a:xfrm>
        </p:spPr>
        <p:txBody>
          <a:bodyPr>
            <a:noAutofit/>
          </a:bodyPr>
          <a:lstStyle/>
          <a:p>
            <a:r>
              <a:rPr lang="en-US" sz="4400" b="1" dirty="0"/>
              <a:t>Welcome to </a:t>
            </a:r>
            <a:br>
              <a:rPr lang="en-US" sz="4400" b="1" dirty="0"/>
            </a:br>
            <a:r>
              <a:rPr lang="en-US" sz="4400" b="1" dirty="0"/>
              <a:t>VESTA User</a:t>
            </a:r>
            <a:br>
              <a:rPr lang="en-US" sz="4400" b="1" dirty="0"/>
            </a:br>
            <a:r>
              <a:rPr lang="en-US" sz="4400" b="1" dirty="0"/>
              <a:t>Training</a:t>
            </a:r>
          </a:p>
        </p:txBody>
      </p:sp>
      <p:sp>
        <p:nvSpPr>
          <p:cNvPr id="3" name="Subtitle 2">
            <a:extLst>
              <a:ext uri="{FF2B5EF4-FFF2-40B4-BE49-F238E27FC236}">
                <a16:creationId xmlns:a16="http://schemas.microsoft.com/office/drawing/2014/main" id="{4D6A5F65-B013-4FA8-9B19-8B7110CCA396}"/>
              </a:ext>
            </a:extLst>
          </p:cNvPr>
          <p:cNvSpPr>
            <a:spLocks noGrp="1"/>
          </p:cNvSpPr>
          <p:nvPr>
            <p:ph type="subTitle" idx="1"/>
          </p:nvPr>
        </p:nvSpPr>
        <p:spPr>
          <a:xfrm>
            <a:off x="1414908" y="5943071"/>
            <a:ext cx="9144000" cy="636395"/>
          </a:xfrm>
        </p:spPr>
        <p:txBody>
          <a:bodyPr/>
          <a:lstStyle/>
          <a:p>
            <a:r>
              <a:rPr lang="en-US" b="1" dirty="0"/>
              <a:t>2025</a:t>
            </a:r>
          </a:p>
        </p:txBody>
      </p:sp>
      <p:sp>
        <p:nvSpPr>
          <p:cNvPr id="4" name="Rectangle 3">
            <a:extLst>
              <a:ext uri="{FF2B5EF4-FFF2-40B4-BE49-F238E27FC236}">
                <a16:creationId xmlns:a16="http://schemas.microsoft.com/office/drawing/2014/main" id="{56ABBBFE-C9B4-4E4E-9918-C477F8585477}"/>
              </a:ext>
            </a:extLst>
          </p:cNvPr>
          <p:cNvSpPr/>
          <p:nvPr/>
        </p:nvSpPr>
        <p:spPr>
          <a:xfrm>
            <a:off x="11190514" y="182880"/>
            <a:ext cx="740229" cy="7228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ogo, company name&#10;&#10;Description automatically generated">
            <a:extLst>
              <a:ext uri="{FF2B5EF4-FFF2-40B4-BE49-F238E27FC236}">
                <a16:creationId xmlns:a16="http://schemas.microsoft.com/office/drawing/2014/main" id="{B510A173-59D4-4D30-8D6F-135E390C3D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4534" y="4100633"/>
            <a:ext cx="1284749" cy="1724573"/>
          </a:xfrm>
          <a:prstGeom prst="rect">
            <a:avLst/>
          </a:prstGeom>
        </p:spPr>
      </p:pic>
    </p:spTree>
    <p:extLst>
      <p:ext uri="{BB962C8B-B14F-4D97-AF65-F5344CB8AC3E}">
        <p14:creationId xmlns:p14="http://schemas.microsoft.com/office/powerpoint/2010/main" val="3499106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D9904-4D5B-4E2E-9295-52386717F39D}"/>
              </a:ext>
            </a:extLst>
          </p:cNvPr>
          <p:cNvSpPr>
            <a:spLocks noGrp="1"/>
          </p:cNvSpPr>
          <p:nvPr>
            <p:ph type="title"/>
          </p:nvPr>
        </p:nvSpPr>
        <p:spPr/>
        <p:txBody>
          <a:bodyPr>
            <a:normAutofit/>
          </a:bodyPr>
          <a:lstStyle/>
          <a:p>
            <a:r>
              <a:rPr lang="en-US" sz="4000" b="1" dirty="0"/>
              <a:t>FY2026 HMIS Data Standards – Race &amp; Ethnicity</a:t>
            </a:r>
            <a:endParaRPr lang="en-US" sz="4000" dirty="0"/>
          </a:p>
        </p:txBody>
      </p:sp>
      <p:sp>
        <p:nvSpPr>
          <p:cNvPr id="9" name="Content Placeholder 8">
            <a:extLst>
              <a:ext uri="{FF2B5EF4-FFF2-40B4-BE49-F238E27FC236}">
                <a16:creationId xmlns:a16="http://schemas.microsoft.com/office/drawing/2014/main" id="{BBE34D26-85C5-9DD2-AE0A-1A5E0D7AE11A}"/>
              </a:ext>
            </a:extLst>
          </p:cNvPr>
          <p:cNvSpPr>
            <a:spLocks noGrp="1"/>
          </p:cNvSpPr>
          <p:nvPr>
            <p:ph idx="1"/>
          </p:nvPr>
        </p:nvSpPr>
        <p:spPr/>
        <p:txBody>
          <a:bodyPr/>
          <a:lstStyle/>
          <a:p>
            <a:r>
              <a:rPr lang="en-US" b="1" dirty="0"/>
              <a:t>3.04 Race and Ethnicity </a:t>
            </a:r>
            <a:r>
              <a:rPr lang="en-US" dirty="0"/>
              <a:t>- Combine Race and Ethnicity into single data element. (Eliminate 3.05 Ethnicity data element) </a:t>
            </a:r>
          </a:p>
          <a:p>
            <a:pPr lvl="1"/>
            <a:r>
              <a:rPr lang="en-US" dirty="0"/>
              <a:t>text box to provide additional detail</a:t>
            </a:r>
          </a:p>
          <a:p>
            <a:r>
              <a:rPr lang="en-US" dirty="0"/>
              <a:t>Clients' self-identification of one or more of the different racial categories</a:t>
            </a:r>
          </a:p>
        </p:txBody>
      </p:sp>
      <p:sp>
        <p:nvSpPr>
          <p:cNvPr id="4" name="Slide Number Placeholder 3">
            <a:extLst>
              <a:ext uri="{FF2B5EF4-FFF2-40B4-BE49-F238E27FC236}">
                <a16:creationId xmlns:a16="http://schemas.microsoft.com/office/drawing/2014/main" id="{954D22B9-0ECE-4857-9920-EF1FC852D983}"/>
              </a:ext>
            </a:extLst>
          </p:cNvPr>
          <p:cNvSpPr>
            <a:spLocks noGrp="1"/>
          </p:cNvSpPr>
          <p:nvPr>
            <p:ph type="sldNum" sz="quarter" idx="12"/>
          </p:nvPr>
        </p:nvSpPr>
        <p:spPr/>
        <p:txBody>
          <a:bodyPr/>
          <a:lstStyle/>
          <a:p>
            <a:fld id="{498AECB6-989C-443D-BA29-FB3DBF5C49AF}" type="slidenum">
              <a:rPr lang="en-US" smtClean="0"/>
              <a:t>10</a:t>
            </a:fld>
            <a:endParaRPr lang="en-US"/>
          </a:p>
        </p:txBody>
      </p:sp>
      <p:sp>
        <p:nvSpPr>
          <p:cNvPr id="3" name="TextBox 2">
            <a:extLst>
              <a:ext uri="{FF2B5EF4-FFF2-40B4-BE49-F238E27FC236}">
                <a16:creationId xmlns:a16="http://schemas.microsoft.com/office/drawing/2014/main" id="{724EA92D-1FAB-DECC-9DA4-9EA214277B64}"/>
              </a:ext>
            </a:extLst>
          </p:cNvPr>
          <p:cNvSpPr txBox="1"/>
          <p:nvPr/>
        </p:nvSpPr>
        <p:spPr>
          <a:xfrm>
            <a:off x="2571750" y="4904402"/>
            <a:ext cx="6505575" cy="646331"/>
          </a:xfrm>
          <a:prstGeom prst="rect">
            <a:avLst/>
          </a:prstGeom>
          <a:noFill/>
        </p:spPr>
        <p:txBody>
          <a:bodyPr wrap="square" rtlCol="0">
            <a:spAutoFit/>
          </a:bodyPr>
          <a:lstStyle/>
          <a:p>
            <a:r>
              <a:rPr lang="en-US" b="1" dirty="0"/>
              <a:t>Staff should review information with active clients at the next appropriate encounter. Verify accuracy and update if incorrect.</a:t>
            </a:r>
          </a:p>
        </p:txBody>
      </p:sp>
    </p:spTree>
    <p:extLst>
      <p:ext uri="{BB962C8B-B14F-4D97-AF65-F5344CB8AC3E}">
        <p14:creationId xmlns:p14="http://schemas.microsoft.com/office/powerpoint/2010/main" val="3541893118"/>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D9904-4D5B-4E2E-9295-52386717F39D}"/>
              </a:ext>
            </a:extLst>
          </p:cNvPr>
          <p:cNvSpPr>
            <a:spLocks noGrp="1"/>
          </p:cNvSpPr>
          <p:nvPr>
            <p:ph type="title"/>
          </p:nvPr>
        </p:nvSpPr>
        <p:spPr/>
        <p:txBody>
          <a:bodyPr>
            <a:normAutofit/>
          </a:bodyPr>
          <a:lstStyle/>
          <a:p>
            <a:r>
              <a:rPr lang="en-US" sz="4000" b="1" dirty="0"/>
              <a:t>BoS CoC HMIS Data Element – Gender</a:t>
            </a:r>
            <a:endParaRPr lang="en-US" sz="4000" dirty="0"/>
          </a:p>
        </p:txBody>
      </p:sp>
      <p:sp>
        <p:nvSpPr>
          <p:cNvPr id="9" name="Content Placeholder 8">
            <a:extLst>
              <a:ext uri="{FF2B5EF4-FFF2-40B4-BE49-F238E27FC236}">
                <a16:creationId xmlns:a16="http://schemas.microsoft.com/office/drawing/2014/main" id="{BBE34D26-85C5-9DD2-AE0A-1A5E0D7AE11A}"/>
              </a:ext>
            </a:extLst>
          </p:cNvPr>
          <p:cNvSpPr>
            <a:spLocks noGrp="1"/>
          </p:cNvSpPr>
          <p:nvPr>
            <p:ph idx="1"/>
          </p:nvPr>
        </p:nvSpPr>
        <p:spPr/>
        <p:txBody>
          <a:bodyPr/>
          <a:lstStyle/>
          <a:p>
            <a:r>
              <a:rPr lang="en-US" b="1" dirty="0"/>
              <a:t>Gender </a:t>
            </a:r>
          </a:p>
          <a:p>
            <a:r>
              <a:rPr lang="en-US" dirty="0"/>
              <a:t>Client’s self-identification of one or more of the gender categories</a:t>
            </a:r>
          </a:p>
        </p:txBody>
      </p:sp>
      <p:sp>
        <p:nvSpPr>
          <p:cNvPr id="4" name="Slide Number Placeholder 3">
            <a:extLst>
              <a:ext uri="{FF2B5EF4-FFF2-40B4-BE49-F238E27FC236}">
                <a16:creationId xmlns:a16="http://schemas.microsoft.com/office/drawing/2014/main" id="{954D22B9-0ECE-4857-9920-EF1FC852D983}"/>
              </a:ext>
            </a:extLst>
          </p:cNvPr>
          <p:cNvSpPr>
            <a:spLocks noGrp="1"/>
          </p:cNvSpPr>
          <p:nvPr>
            <p:ph type="sldNum" sz="quarter" idx="12"/>
          </p:nvPr>
        </p:nvSpPr>
        <p:spPr/>
        <p:txBody>
          <a:bodyPr/>
          <a:lstStyle/>
          <a:p>
            <a:fld id="{498AECB6-989C-443D-BA29-FB3DBF5C49AF}" type="slidenum">
              <a:rPr lang="en-US" smtClean="0"/>
              <a:t>11</a:t>
            </a:fld>
            <a:endParaRPr lang="en-US"/>
          </a:p>
        </p:txBody>
      </p:sp>
      <p:sp>
        <p:nvSpPr>
          <p:cNvPr id="3" name="TextBox 2">
            <a:extLst>
              <a:ext uri="{FF2B5EF4-FFF2-40B4-BE49-F238E27FC236}">
                <a16:creationId xmlns:a16="http://schemas.microsoft.com/office/drawing/2014/main" id="{BBEE4063-6BEF-64C5-6505-D17E745E946A}"/>
              </a:ext>
            </a:extLst>
          </p:cNvPr>
          <p:cNvSpPr txBox="1"/>
          <p:nvPr/>
        </p:nvSpPr>
        <p:spPr>
          <a:xfrm>
            <a:off x="2619375" y="5113952"/>
            <a:ext cx="6505575" cy="646331"/>
          </a:xfrm>
          <a:prstGeom prst="rect">
            <a:avLst/>
          </a:prstGeom>
          <a:noFill/>
        </p:spPr>
        <p:txBody>
          <a:bodyPr wrap="square" rtlCol="0">
            <a:spAutoFit/>
          </a:bodyPr>
          <a:lstStyle/>
          <a:p>
            <a:r>
              <a:rPr lang="en-US" b="1" dirty="0"/>
              <a:t>Staff should review information with active clients at the next appropriate encounter. Verify accuracy and update if incorrect.</a:t>
            </a:r>
          </a:p>
        </p:txBody>
      </p:sp>
    </p:spTree>
    <p:extLst>
      <p:ext uri="{BB962C8B-B14F-4D97-AF65-F5344CB8AC3E}">
        <p14:creationId xmlns:p14="http://schemas.microsoft.com/office/powerpoint/2010/main" val="2357813594"/>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D9904-4D5B-4E2E-9295-52386717F39D}"/>
              </a:ext>
            </a:extLst>
          </p:cNvPr>
          <p:cNvSpPr>
            <a:spLocks noGrp="1"/>
          </p:cNvSpPr>
          <p:nvPr>
            <p:ph type="title"/>
          </p:nvPr>
        </p:nvSpPr>
        <p:spPr/>
        <p:txBody>
          <a:bodyPr>
            <a:normAutofit/>
          </a:bodyPr>
          <a:lstStyle/>
          <a:p>
            <a:r>
              <a:rPr lang="en-US" sz="4000" b="1" dirty="0"/>
              <a:t>BoS CoC HMIS Data Element – Translation Assistance Needed</a:t>
            </a:r>
            <a:endParaRPr lang="en-US" sz="4000" dirty="0"/>
          </a:p>
        </p:txBody>
      </p:sp>
      <p:sp>
        <p:nvSpPr>
          <p:cNvPr id="9" name="Content Placeholder 8">
            <a:extLst>
              <a:ext uri="{FF2B5EF4-FFF2-40B4-BE49-F238E27FC236}">
                <a16:creationId xmlns:a16="http://schemas.microsoft.com/office/drawing/2014/main" id="{BBE34D26-85C5-9DD2-AE0A-1A5E0D7AE11A}"/>
              </a:ext>
            </a:extLst>
          </p:cNvPr>
          <p:cNvSpPr>
            <a:spLocks noGrp="1"/>
          </p:cNvSpPr>
          <p:nvPr>
            <p:ph idx="1"/>
          </p:nvPr>
        </p:nvSpPr>
        <p:spPr>
          <a:xfrm>
            <a:off x="838200" y="1825625"/>
            <a:ext cx="10515600" cy="3955415"/>
          </a:xfrm>
        </p:spPr>
        <p:txBody>
          <a:bodyPr/>
          <a:lstStyle/>
          <a:p>
            <a:pPr marL="0" indent="0">
              <a:buNone/>
            </a:pPr>
            <a:r>
              <a:rPr lang="en-US" b="1" dirty="0"/>
              <a:t>Translation Assistance Needed </a:t>
            </a:r>
          </a:p>
          <a:p>
            <a:pPr lvl="1"/>
            <a:r>
              <a:rPr lang="en-US" dirty="0"/>
              <a:t>To understand how many clients need access to translation services</a:t>
            </a:r>
          </a:p>
          <a:p>
            <a:pPr lvl="1"/>
            <a:r>
              <a:rPr lang="en-US" dirty="0"/>
              <a:t>If so, which languages are most often cited as needing translation</a:t>
            </a:r>
          </a:p>
          <a:p>
            <a:pPr lvl="1"/>
            <a:r>
              <a:rPr lang="en-US" dirty="0"/>
              <a:t>HMIS end users/staff should collect this field for all clients </a:t>
            </a:r>
          </a:p>
          <a:p>
            <a:pPr marL="457200" lvl="1" indent="0">
              <a:buNone/>
            </a:pPr>
            <a:endParaRPr lang="en-US" dirty="0"/>
          </a:p>
          <a:p>
            <a:pPr lvl="1"/>
            <a:endParaRPr lang="en-US" dirty="0"/>
          </a:p>
          <a:p>
            <a:endParaRPr lang="en-US" dirty="0"/>
          </a:p>
        </p:txBody>
      </p:sp>
      <p:sp>
        <p:nvSpPr>
          <p:cNvPr id="4" name="Slide Number Placeholder 3">
            <a:extLst>
              <a:ext uri="{FF2B5EF4-FFF2-40B4-BE49-F238E27FC236}">
                <a16:creationId xmlns:a16="http://schemas.microsoft.com/office/drawing/2014/main" id="{954D22B9-0ECE-4857-9920-EF1FC852D983}"/>
              </a:ext>
            </a:extLst>
          </p:cNvPr>
          <p:cNvSpPr>
            <a:spLocks noGrp="1"/>
          </p:cNvSpPr>
          <p:nvPr>
            <p:ph type="sldNum" sz="quarter" idx="12"/>
          </p:nvPr>
        </p:nvSpPr>
        <p:spPr/>
        <p:txBody>
          <a:bodyPr/>
          <a:lstStyle/>
          <a:p>
            <a:fld id="{498AECB6-989C-443D-BA29-FB3DBF5C49AF}" type="slidenum">
              <a:rPr lang="en-US" smtClean="0"/>
              <a:t>12</a:t>
            </a:fld>
            <a:endParaRPr lang="en-US"/>
          </a:p>
        </p:txBody>
      </p:sp>
    </p:spTree>
    <p:extLst>
      <p:ext uri="{BB962C8B-B14F-4D97-AF65-F5344CB8AC3E}">
        <p14:creationId xmlns:p14="http://schemas.microsoft.com/office/powerpoint/2010/main" val="2479853780"/>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D9904-4D5B-4E2E-9295-52386717F39D}"/>
              </a:ext>
            </a:extLst>
          </p:cNvPr>
          <p:cNvSpPr>
            <a:spLocks noGrp="1"/>
          </p:cNvSpPr>
          <p:nvPr>
            <p:ph type="title"/>
          </p:nvPr>
        </p:nvSpPr>
        <p:spPr/>
        <p:txBody>
          <a:bodyPr>
            <a:normAutofit/>
          </a:bodyPr>
          <a:lstStyle/>
          <a:p>
            <a:r>
              <a:rPr lang="en-US" sz="4000" b="1" dirty="0"/>
              <a:t>BoS CoC HMIS Data Element – Sexual Orientation</a:t>
            </a:r>
            <a:endParaRPr lang="en-US" sz="4000" dirty="0"/>
          </a:p>
        </p:txBody>
      </p:sp>
      <p:sp>
        <p:nvSpPr>
          <p:cNvPr id="9" name="Content Placeholder 8">
            <a:extLst>
              <a:ext uri="{FF2B5EF4-FFF2-40B4-BE49-F238E27FC236}">
                <a16:creationId xmlns:a16="http://schemas.microsoft.com/office/drawing/2014/main" id="{BBE34D26-85C5-9DD2-AE0A-1A5E0D7AE11A}"/>
              </a:ext>
            </a:extLst>
          </p:cNvPr>
          <p:cNvSpPr>
            <a:spLocks noGrp="1"/>
          </p:cNvSpPr>
          <p:nvPr>
            <p:ph idx="1"/>
          </p:nvPr>
        </p:nvSpPr>
        <p:spPr/>
        <p:txBody>
          <a:bodyPr/>
          <a:lstStyle/>
          <a:p>
            <a:r>
              <a:rPr lang="en-US" b="1" dirty="0"/>
              <a:t>Sexual Orientation </a:t>
            </a:r>
          </a:p>
          <a:p>
            <a:pPr lvl="1"/>
            <a:r>
              <a:rPr lang="en-US" b="1" dirty="0"/>
              <a:t>HMIS end users/staff should review information with clients </a:t>
            </a:r>
          </a:p>
          <a:p>
            <a:pPr lvl="1"/>
            <a:r>
              <a:rPr lang="en-US" dirty="0"/>
              <a:t>Data collection is to begin to understand what disparities may exist</a:t>
            </a:r>
          </a:p>
          <a:p>
            <a:endParaRPr lang="en-US" dirty="0"/>
          </a:p>
        </p:txBody>
      </p:sp>
      <p:sp>
        <p:nvSpPr>
          <p:cNvPr id="4" name="Slide Number Placeholder 3">
            <a:extLst>
              <a:ext uri="{FF2B5EF4-FFF2-40B4-BE49-F238E27FC236}">
                <a16:creationId xmlns:a16="http://schemas.microsoft.com/office/drawing/2014/main" id="{954D22B9-0ECE-4857-9920-EF1FC852D983}"/>
              </a:ext>
            </a:extLst>
          </p:cNvPr>
          <p:cNvSpPr>
            <a:spLocks noGrp="1"/>
          </p:cNvSpPr>
          <p:nvPr>
            <p:ph type="sldNum" sz="quarter" idx="12"/>
          </p:nvPr>
        </p:nvSpPr>
        <p:spPr/>
        <p:txBody>
          <a:bodyPr/>
          <a:lstStyle/>
          <a:p>
            <a:fld id="{498AECB6-989C-443D-BA29-FB3DBF5C49AF}" type="slidenum">
              <a:rPr lang="en-US" smtClean="0"/>
              <a:t>13</a:t>
            </a:fld>
            <a:endParaRPr lang="en-US"/>
          </a:p>
        </p:txBody>
      </p:sp>
    </p:spTree>
    <p:extLst>
      <p:ext uri="{BB962C8B-B14F-4D97-AF65-F5344CB8AC3E}">
        <p14:creationId xmlns:p14="http://schemas.microsoft.com/office/powerpoint/2010/main" val="2162455114"/>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4CBE2-2CAA-4AE8-BEA2-29442053D64E}"/>
              </a:ext>
            </a:extLst>
          </p:cNvPr>
          <p:cNvSpPr>
            <a:spLocks noGrp="1"/>
          </p:cNvSpPr>
          <p:nvPr>
            <p:ph type="title"/>
          </p:nvPr>
        </p:nvSpPr>
        <p:spPr/>
        <p:txBody>
          <a:bodyPr/>
          <a:lstStyle/>
          <a:p>
            <a:r>
              <a:rPr lang="en-US" b="1" dirty="0"/>
              <a:t>Coordinated Entry</a:t>
            </a:r>
            <a:endParaRPr lang="en-US" dirty="0"/>
          </a:p>
        </p:txBody>
      </p:sp>
      <p:sp>
        <p:nvSpPr>
          <p:cNvPr id="3" name="Content Placeholder 2">
            <a:extLst>
              <a:ext uri="{FF2B5EF4-FFF2-40B4-BE49-F238E27FC236}">
                <a16:creationId xmlns:a16="http://schemas.microsoft.com/office/drawing/2014/main" id="{3B40244E-3E93-47E3-B08B-F2FD6FD873CF}"/>
              </a:ext>
            </a:extLst>
          </p:cNvPr>
          <p:cNvSpPr>
            <a:spLocks noGrp="1"/>
          </p:cNvSpPr>
          <p:nvPr>
            <p:ph idx="1"/>
          </p:nvPr>
        </p:nvSpPr>
        <p:spPr/>
        <p:txBody>
          <a:bodyPr>
            <a:normAutofit/>
          </a:bodyPr>
          <a:lstStyle/>
          <a:p>
            <a:r>
              <a:rPr lang="en-US" dirty="0"/>
              <a:t>All CoC-funded PSH, TH-RRH, and RRH, and all ESG-funded RRH are required to participate</a:t>
            </a:r>
          </a:p>
          <a:p>
            <a:r>
              <a:rPr lang="en-US" dirty="0"/>
              <a:t>Emergency Shelters</a:t>
            </a:r>
          </a:p>
          <a:p>
            <a:pPr lvl="1"/>
            <a:r>
              <a:rPr lang="en-US" sz="2000" dirty="0"/>
              <a:t>Record a CE Quick Screen for all Head of Household Clients</a:t>
            </a:r>
          </a:p>
          <a:p>
            <a:pPr lvl="1"/>
            <a:r>
              <a:rPr lang="en-US" sz="2000" dirty="0"/>
              <a:t>Households with medium to high scores are referred to the CE project for a full CE Vulnerability Assessment and Housing Needs Form to be conducted by the referring organization and their client</a:t>
            </a:r>
          </a:p>
          <a:p>
            <a:pPr lvl="1"/>
            <a:r>
              <a:rPr lang="en-US" sz="2000" dirty="0"/>
              <a:t> In general, households that score less than 16 on the CE Quick Screen are not eligible to be referred to the CE project. In these cases, the shelter case manager is responsible for establishing a housing plan with the household to identify other appropriate housing placement options </a:t>
            </a:r>
          </a:p>
          <a:p>
            <a:pPr lvl="1"/>
            <a:endParaRPr lang="en-US" dirty="0"/>
          </a:p>
          <a:p>
            <a:endParaRPr lang="en-US" dirty="0"/>
          </a:p>
        </p:txBody>
      </p:sp>
      <p:sp>
        <p:nvSpPr>
          <p:cNvPr id="4" name="Slide Number Placeholder 3">
            <a:extLst>
              <a:ext uri="{FF2B5EF4-FFF2-40B4-BE49-F238E27FC236}">
                <a16:creationId xmlns:a16="http://schemas.microsoft.com/office/drawing/2014/main" id="{EABB7BA8-597B-41D5-80B2-A291F7C12143}"/>
              </a:ext>
            </a:extLst>
          </p:cNvPr>
          <p:cNvSpPr>
            <a:spLocks noGrp="1"/>
          </p:cNvSpPr>
          <p:nvPr>
            <p:ph type="sldNum" sz="quarter" idx="12"/>
          </p:nvPr>
        </p:nvSpPr>
        <p:spPr/>
        <p:txBody>
          <a:bodyPr/>
          <a:lstStyle/>
          <a:p>
            <a:fld id="{498AECB6-989C-443D-BA29-FB3DBF5C49AF}" type="slidenum">
              <a:rPr lang="en-US" smtClean="0"/>
              <a:t>14</a:t>
            </a:fld>
            <a:endParaRPr lang="en-US"/>
          </a:p>
        </p:txBody>
      </p:sp>
    </p:spTree>
    <p:extLst>
      <p:ext uri="{BB962C8B-B14F-4D97-AF65-F5344CB8AC3E}">
        <p14:creationId xmlns:p14="http://schemas.microsoft.com/office/powerpoint/2010/main" val="999726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4CBE2-2CAA-4AE8-BEA2-29442053D64E}"/>
              </a:ext>
            </a:extLst>
          </p:cNvPr>
          <p:cNvSpPr>
            <a:spLocks noGrp="1"/>
          </p:cNvSpPr>
          <p:nvPr>
            <p:ph type="title"/>
          </p:nvPr>
        </p:nvSpPr>
        <p:spPr/>
        <p:txBody>
          <a:bodyPr/>
          <a:lstStyle/>
          <a:p>
            <a:r>
              <a:rPr lang="en-US" b="1" dirty="0"/>
              <a:t>Coordinated Entry</a:t>
            </a:r>
            <a:endParaRPr lang="en-US" dirty="0"/>
          </a:p>
        </p:txBody>
      </p:sp>
      <p:sp>
        <p:nvSpPr>
          <p:cNvPr id="3" name="Content Placeholder 2">
            <a:extLst>
              <a:ext uri="{FF2B5EF4-FFF2-40B4-BE49-F238E27FC236}">
                <a16:creationId xmlns:a16="http://schemas.microsoft.com/office/drawing/2014/main" id="{3B40244E-3E93-47E3-B08B-F2FD6FD873CF}"/>
              </a:ext>
            </a:extLst>
          </p:cNvPr>
          <p:cNvSpPr>
            <a:spLocks noGrp="1"/>
          </p:cNvSpPr>
          <p:nvPr>
            <p:ph idx="1"/>
          </p:nvPr>
        </p:nvSpPr>
        <p:spPr/>
        <p:txBody>
          <a:bodyPr>
            <a:normAutofit/>
          </a:bodyPr>
          <a:lstStyle/>
          <a:p>
            <a:r>
              <a:rPr lang="en-US" dirty="0"/>
              <a:t>All CoC-funded PSH, TH-RRH, and RRH, and all ESG-funded RRH are required to participate</a:t>
            </a:r>
          </a:p>
          <a:p>
            <a:r>
              <a:rPr lang="en-US" dirty="0"/>
              <a:t>All </a:t>
            </a:r>
            <a:r>
              <a:rPr lang="en-US" b="1" dirty="0"/>
              <a:t>Permanent House and Rapid </a:t>
            </a:r>
            <a:r>
              <a:rPr lang="en-US" b="1" dirty="0" err="1"/>
              <a:t>ReHousing</a:t>
            </a:r>
            <a:r>
              <a:rPr lang="en-US" b="1" dirty="0"/>
              <a:t> projects </a:t>
            </a:r>
            <a:r>
              <a:rPr lang="en-US" dirty="0"/>
              <a:t>in VESTA must use the </a:t>
            </a:r>
            <a:r>
              <a:rPr lang="en-US" b="1" dirty="0"/>
              <a:t>Rental Data form </a:t>
            </a:r>
            <a:r>
              <a:rPr lang="en-US" dirty="0"/>
              <a:t>to record unit, landlord, and rental/payment information. This important form will interact with VESTA and the Balance of State Coordinated Entry system in multiple dynamic ways, and will also be important in CoC-wide reporting</a:t>
            </a:r>
          </a:p>
          <a:p>
            <a:r>
              <a:rPr lang="en-US" dirty="0"/>
              <a:t>Rental Data form(s) only need to be recorded on the Head of Household's record. A new form must be added any time there is a change to any of the data collected on the form</a:t>
            </a:r>
          </a:p>
          <a:p>
            <a:endParaRPr lang="en-US" dirty="0"/>
          </a:p>
          <a:p>
            <a:pPr marL="457200" lvl="1" indent="0">
              <a:buNone/>
            </a:pPr>
            <a:endParaRPr lang="en-US" dirty="0"/>
          </a:p>
          <a:p>
            <a:pPr marL="457200" lvl="1" indent="0">
              <a:buNone/>
            </a:pPr>
            <a:endParaRPr lang="en-US" dirty="0"/>
          </a:p>
          <a:p>
            <a:endParaRPr lang="en-US" dirty="0"/>
          </a:p>
        </p:txBody>
      </p:sp>
      <p:sp>
        <p:nvSpPr>
          <p:cNvPr id="4" name="Slide Number Placeholder 3">
            <a:extLst>
              <a:ext uri="{FF2B5EF4-FFF2-40B4-BE49-F238E27FC236}">
                <a16:creationId xmlns:a16="http://schemas.microsoft.com/office/drawing/2014/main" id="{EABB7BA8-597B-41D5-80B2-A291F7C12143}"/>
              </a:ext>
            </a:extLst>
          </p:cNvPr>
          <p:cNvSpPr>
            <a:spLocks noGrp="1"/>
          </p:cNvSpPr>
          <p:nvPr>
            <p:ph type="sldNum" sz="quarter" idx="12"/>
          </p:nvPr>
        </p:nvSpPr>
        <p:spPr/>
        <p:txBody>
          <a:bodyPr/>
          <a:lstStyle/>
          <a:p>
            <a:fld id="{498AECB6-989C-443D-BA29-FB3DBF5C49AF}" type="slidenum">
              <a:rPr lang="en-US" smtClean="0"/>
              <a:t>15</a:t>
            </a:fld>
            <a:endParaRPr lang="en-US"/>
          </a:p>
        </p:txBody>
      </p:sp>
    </p:spTree>
    <p:extLst>
      <p:ext uri="{BB962C8B-B14F-4D97-AF65-F5344CB8AC3E}">
        <p14:creationId xmlns:p14="http://schemas.microsoft.com/office/powerpoint/2010/main" val="3959637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DD47A-B482-4BEB-AF45-98296C5D5C29}"/>
              </a:ext>
            </a:extLst>
          </p:cNvPr>
          <p:cNvSpPr>
            <a:spLocks noGrp="1"/>
          </p:cNvSpPr>
          <p:nvPr>
            <p:ph type="title"/>
          </p:nvPr>
        </p:nvSpPr>
        <p:spPr/>
        <p:txBody>
          <a:bodyPr/>
          <a:lstStyle/>
          <a:p>
            <a:r>
              <a:rPr lang="en-US" b="1"/>
              <a:t>Support – How to get HMIS help</a:t>
            </a:r>
          </a:p>
        </p:txBody>
      </p:sp>
      <p:sp>
        <p:nvSpPr>
          <p:cNvPr id="3" name="Content Placeholder 2">
            <a:extLst>
              <a:ext uri="{FF2B5EF4-FFF2-40B4-BE49-F238E27FC236}">
                <a16:creationId xmlns:a16="http://schemas.microsoft.com/office/drawing/2014/main" id="{EDBDA2F8-86D8-4CBF-AC04-F2B0857902D1}"/>
              </a:ext>
            </a:extLst>
          </p:cNvPr>
          <p:cNvSpPr>
            <a:spLocks noGrp="1"/>
          </p:cNvSpPr>
          <p:nvPr>
            <p:ph idx="1"/>
          </p:nvPr>
        </p:nvSpPr>
        <p:spPr>
          <a:xfrm>
            <a:off x="928735" y="1358283"/>
            <a:ext cx="10515600" cy="4509857"/>
          </a:xfrm>
        </p:spPr>
        <p:txBody>
          <a:bodyPr vert="horz" lIns="91440" tIns="45720" rIns="91440" bIns="45720" rtlCol="0" anchor="t">
            <a:normAutofit/>
          </a:bodyPr>
          <a:lstStyle/>
          <a:p>
            <a:pPr marL="0" indent="0">
              <a:buNone/>
            </a:pPr>
            <a:endParaRPr lang="en-US" sz="2000" dirty="0"/>
          </a:p>
          <a:p>
            <a:pPr marL="0" indent="0">
              <a:buNone/>
            </a:pPr>
            <a:r>
              <a:rPr lang="en-US" sz="2000" dirty="0"/>
              <a:t>We have acquired a helpdesk system software, Zendesk.</a:t>
            </a:r>
          </a:p>
          <a:p>
            <a:pPr marL="0" indent="0">
              <a:buNone/>
            </a:pPr>
            <a:endParaRPr lang="en-US" sz="2000" dirty="0"/>
          </a:p>
          <a:p>
            <a:pPr marL="0" indent="0">
              <a:buNone/>
            </a:pPr>
            <a:r>
              <a:rPr lang="en-US" sz="2000" dirty="0"/>
              <a:t>Send email to </a:t>
            </a:r>
            <a:r>
              <a:rPr lang="en-US" sz="2000" dirty="0">
                <a:hlinkClick r:id="rId2"/>
              </a:rPr>
              <a:t>support@vestama.zendesk.com</a:t>
            </a:r>
            <a:endParaRPr lang="en-US" sz="2000" dirty="0"/>
          </a:p>
          <a:p>
            <a:pPr marL="0" indent="0">
              <a:buNone/>
            </a:pPr>
            <a:r>
              <a:rPr lang="en-US" sz="2000" dirty="0">
                <a:hlinkClick r:id="rId3"/>
              </a:rPr>
              <a:t>https://vestama.zendesk.com/hc/en-us</a:t>
            </a:r>
            <a:endParaRPr lang="en-US" sz="2000" dirty="0"/>
          </a:p>
          <a:p>
            <a:pPr marL="0" indent="0">
              <a:buNone/>
            </a:pPr>
            <a:endParaRPr lang="en-US" sz="2000" dirty="0"/>
          </a:p>
          <a:p>
            <a:pPr marL="0" indent="0">
              <a:buNone/>
            </a:pPr>
            <a:r>
              <a:rPr lang="en-US" sz="2000" dirty="0"/>
              <a:t>Kelly Schlabach, HMIS Lead Coordinator, </a:t>
            </a:r>
            <a:r>
              <a:rPr lang="en-US" sz="2000" dirty="0">
                <a:hlinkClick r:id="rId4"/>
              </a:rPr>
              <a:t>Kelly.schlabach@mass.gov</a:t>
            </a:r>
            <a:r>
              <a:rPr lang="en-US" sz="2000" dirty="0"/>
              <a:t> (617) 573-1387</a:t>
            </a:r>
          </a:p>
          <a:p>
            <a:pPr marL="0" indent="0">
              <a:buNone/>
            </a:pPr>
            <a:r>
              <a:rPr lang="en-US" sz="2000" dirty="0"/>
              <a:t>Andrew Pape</a:t>
            </a:r>
            <a:r>
              <a:rPr lang="en-US" sz="2000"/>
              <a:t>, EA ETO HMIS </a:t>
            </a:r>
            <a:r>
              <a:rPr lang="en-US" sz="2000" dirty="0"/>
              <a:t>Coordinator, </a:t>
            </a:r>
            <a:r>
              <a:rPr lang="en-US" sz="2000" dirty="0">
                <a:hlinkClick r:id="rId5"/>
              </a:rPr>
              <a:t>Andrew.pape@mass.gov</a:t>
            </a:r>
            <a:r>
              <a:rPr lang="en-US" sz="2000" dirty="0"/>
              <a:t>  (617) 573-1234</a:t>
            </a:r>
          </a:p>
          <a:p>
            <a:pPr marL="0" indent="0">
              <a:buNone/>
            </a:pPr>
            <a:r>
              <a:rPr lang="en-US" sz="2000" dirty="0"/>
              <a:t>Donna Curley, HMIS Training Coordinator, </a:t>
            </a:r>
            <a:r>
              <a:rPr lang="en-US" sz="2000" dirty="0">
                <a:hlinkClick r:id="rId6"/>
              </a:rPr>
              <a:t>Donna.Curley@mass.gov</a:t>
            </a:r>
            <a:r>
              <a:rPr lang="en-US" sz="2000" dirty="0"/>
              <a:t> (617) 573-1399</a:t>
            </a:r>
          </a:p>
          <a:p>
            <a:pPr marL="0" indent="0">
              <a:buNone/>
            </a:pPr>
            <a:r>
              <a:rPr lang="en-US" sz="2000" dirty="0"/>
              <a:t>Laura Robertson, HMIS Reporting Specialist, </a:t>
            </a:r>
            <a:r>
              <a:rPr lang="en-US" sz="2000" dirty="0">
                <a:hlinkClick r:id="rId7"/>
              </a:rPr>
              <a:t>Laura.Robertson@mass.gov</a:t>
            </a:r>
            <a:r>
              <a:rPr lang="en-US" sz="2000" dirty="0"/>
              <a:t> (617) 573-1378</a:t>
            </a:r>
          </a:p>
          <a:p>
            <a:pPr marL="0" indent="0">
              <a:buNone/>
            </a:pPr>
            <a:r>
              <a:rPr lang="en-US" sz="2000" dirty="0"/>
              <a:t>Anthony Nappo, Data Management Specialist, </a:t>
            </a:r>
            <a:r>
              <a:rPr lang="en-US" sz="2000" dirty="0">
                <a:hlinkClick r:id="rId8"/>
              </a:rPr>
              <a:t>Anthony.Nappo@mass.gov</a:t>
            </a:r>
            <a:r>
              <a:rPr lang="en-US" sz="2000" dirty="0"/>
              <a:t> (617) 573-1374</a:t>
            </a:r>
          </a:p>
          <a:p>
            <a:pPr marL="0" indent="0">
              <a:buNone/>
            </a:pPr>
            <a:endParaRPr lang="en-US" sz="2000" dirty="0"/>
          </a:p>
          <a:p>
            <a:pPr marL="0" indent="0">
              <a:buNone/>
            </a:pPr>
            <a:endParaRPr lang="en-US" sz="2000" dirty="0"/>
          </a:p>
          <a:p>
            <a:pPr marL="0" indent="0">
              <a:buNone/>
            </a:pPr>
            <a:endParaRPr lang="en-US" sz="2000" dirty="0"/>
          </a:p>
        </p:txBody>
      </p:sp>
      <p:sp>
        <p:nvSpPr>
          <p:cNvPr id="4" name="Slide Number Placeholder 3">
            <a:extLst>
              <a:ext uri="{FF2B5EF4-FFF2-40B4-BE49-F238E27FC236}">
                <a16:creationId xmlns:a16="http://schemas.microsoft.com/office/drawing/2014/main" id="{1DA04193-38B1-4C8F-9C6D-9414AF7E126C}"/>
              </a:ext>
            </a:extLst>
          </p:cNvPr>
          <p:cNvSpPr>
            <a:spLocks noGrp="1"/>
          </p:cNvSpPr>
          <p:nvPr>
            <p:ph type="sldNum" sz="quarter" idx="12"/>
          </p:nvPr>
        </p:nvSpPr>
        <p:spPr/>
        <p:txBody>
          <a:bodyPr/>
          <a:lstStyle/>
          <a:p>
            <a:fld id="{498AECB6-989C-443D-BA29-FB3DBF5C49AF}" type="slidenum">
              <a:rPr lang="en-US" smtClean="0"/>
              <a:t>16</a:t>
            </a:fld>
            <a:endParaRPr lang="en-US"/>
          </a:p>
        </p:txBody>
      </p:sp>
    </p:spTree>
    <p:extLst>
      <p:ext uri="{BB962C8B-B14F-4D97-AF65-F5344CB8AC3E}">
        <p14:creationId xmlns:p14="http://schemas.microsoft.com/office/powerpoint/2010/main" val="27255713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1C735-078A-4776-B6FC-E7ACAC2CFE31}"/>
              </a:ext>
            </a:extLst>
          </p:cNvPr>
          <p:cNvSpPr>
            <a:spLocks noGrp="1"/>
          </p:cNvSpPr>
          <p:nvPr>
            <p:ph type="title"/>
          </p:nvPr>
        </p:nvSpPr>
        <p:spPr/>
        <p:txBody>
          <a:bodyPr/>
          <a:lstStyle/>
          <a:p>
            <a:r>
              <a:rPr lang="en-US" b="1"/>
              <a:t>Massachusetts Balance of State CoC</a:t>
            </a:r>
          </a:p>
        </p:txBody>
      </p:sp>
      <p:sp>
        <p:nvSpPr>
          <p:cNvPr id="3" name="Content Placeholder 2">
            <a:extLst>
              <a:ext uri="{FF2B5EF4-FFF2-40B4-BE49-F238E27FC236}">
                <a16:creationId xmlns:a16="http://schemas.microsoft.com/office/drawing/2014/main" id="{8A57310E-8DDF-4054-84B9-311F060616BF}"/>
              </a:ext>
            </a:extLst>
          </p:cNvPr>
          <p:cNvSpPr>
            <a:spLocks noGrp="1"/>
          </p:cNvSpPr>
          <p:nvPr>
            <p:ph idx="1"/>
          </p:nvPr>
        </p:nvSpPr>
        <p:spPr>
          <a:xfrm>
            <a:off x="1130030" y="1903446"/>
            <a:ext cx="9667672" cy="3845601"/>
          </a:xfrm>
        </p:spPr>
        <p:txBody>
          <a:bodyPr>
            <a:normAutofit fontScale="70000" lnSpcReduction="20000"/>
          </a:bodyPr>
          <a:lstStyle/>
          <a:p>
            <a:r>
              <a:rPr lang="en-US" dirty="0">
                <a:hlinkClick r:id="rId2"/>
              </a:rPr>
              <a:t>Massachusetts CoC Map</a:t>
            </a:r>
            <a:endParaRPr lang="en-US" dirty="0"/>
          </a:p>
          <a:p>
            <a:r>
              <a:rPr lang="en-US" sz="2800" dirty="0"/>
              <a:t>Continuum of Care and Continuum means the group organized to carry out the responsibilities required under the CoC Program Interim Rule (24 CFR Part 578) and comprises representatives of organizations, including nonprofit homeless assistance providers, victim service providers, faith-based organizations, governments, businesses, advocates, public housing agencies, school districts, social service providers, mental health agencies, hospitals, universities, affordable housing developers, law enforcement, and organizations that serve people who have previously and are currently experiencing homelessness to the extent that these groups are represented within the geographic area and are available to participate.</a:t>
            </a:r>
          </a:p>
          <a:p>
            <a:pPr marL="0" indent="0">
              <a:buNone/>
            </a:pPr>
            <a:r>
              <a:rPr lang="en-US" dirty="0"/>
              <a:t>CoC Program refers to the HUD funding source which provides housing and/or service grant dollars.</a:t>
            </a:r>
          </a:p>
          <a:p>
            <a:pPr marL="0" indent="0">
              <a:buNone/>
            </a:pPr>
            <a:endParaRPr lang="en-US" dirty="0"/>
          </a:p>
          <a:p>
            <a:r>
              <a:rPr lang="en-US" dirty="0">
                <a:hlinkClick r:id="rId3"/>
              </a:rPr>
              <a:t>Massachusetts Balance of State Continuum of Care Programs</a:t>
            </a:r>
            <a:endParaRPr lang="en-US" dirty="0"/>
          </a:p>
        </p:txBody>
      </p:sp>
      <p:sp>
        <p:nvSpPr>
          <p:cNvPr id="4" name="Slide Number Placeholder 3">
            <a:extLst>
              <a:ext uri="{FF2B5EF4-FFF2-40B4-BE49-F238E27FC236}">
                <a16:creationId xmlns:a16="http://schemas.microsoft.com/office/drawing/2014/main" id="{BB4F2846-48BC-4CEB-A2CD-78854BE3D144}"/>
              </a:ext>
            </a:extLst>
          </p:cNvPr>
          <p:cNvSpPr>
            <a:spLocks noGrp="1"/>
          </p:cNvSpPr>
          <p:nvPr>
            <p:ph type="sldNum" sz="quarter" idx="12"/>
          </p:nvPr>
        </p:nvSpPr>
        <p:spPr/>
        <p:txBody>
          <a:bodyPr/>
          <a:lstStyle/>
          <a:p>
            <a:fld id="{498AECB6-989C-443D-BA29-FB3DBF5C49AF}" type="slidenum">
              <a:rPr lang="en-US" smtClean="0"/>
              <a:t>17</a:t>
            </a:fld>
            <a:endParaRPr lang="en-US"/>
          </a:p>
        </p:txBody>
      </p:sp>
    </p:spTree>
    <p:extLst>
      <p:ext uri="{BB962C8B-B14F-4D97-AF65-F5344CB8AC3E}">
        <p14:creationId xmlns:p14="http://schemas.microsoft.com/office/powerpoint/2010/main" val="3066865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6724F86-F81B-4A71-9846-EB215105C689}"/>
              </a:ext>
            </a:extLst>
          </p:cNvPr>
          <p:cNvSpPr txBox="1"/>
          <p:nvPr/>
        </p:nvSpPr>
        <p:spPr>
          <a:xfrm>
            <a:off x="2486526" y="2413337"/>
            <a:ext cx="7218948" cy="1015663"/>
          </a:xfrm>
          <a:prstGeom prst="rect">
            <a:avLst/>
          </a:prstGeom>
          <a:noFill/>
        </p:spPr>
        <p:txBody>
          <a:bodyPr wrap="square" rtlCol="0">
            <a:spAutoFit/>
          </a:bodyPr>
          <a:lstStyle/>
          <a:p>
            <a:pPr algn="ctr"/>
            <a:r>
              <a:rPr lang="en-US" sz="6000" b="1">
                <a:solidFill>
                  <a:schemeClr val="accent1">
                    <a:lumMod val="75000"/>
                  </a:schemeClr>
                </a:solidFill>
                <a:latin typeface="+mj-lt"/>
              </a:rPr>
              <a:t>Questions</a:t>
            </a:r>
            <a:r>
              <a:rPr lang="en-US" sz="6000" b="1">
                <a:solidFill>
                  <a:schemeClr val="accent1">
                    <a:lumMod val="75000"/>
                  </a:schemeClr>
                </a:solidFill>
              </a:rPr>
              <a:t>?</a:t>
            </a:r>
          </a:p>
        </p:txBody>
      </p:sp>
      <p:sp>
        <p:nvSpPr>
          <p:cNvPr id="7" name="Slide Number Placeholder 6">
            <a:extLst>
              <a:ext uri="{FF2B5EF4-FFF2-40B4-BE49-F238E27FC236}">
                <a16:creationId xmlns:a16="http://schemas.microsoft.com/office/drawing/2014/main" id="{E785A722-2B2E-409C-9775-6EDF2E433AAC}"/>
              </a:ext>
            </a:extLst>
          </p:cNvPr>
          <p:cNvSpPr>
            <a:spLocks noGrp="1"/>
          </p:cNvSpPr>
          <p:nvPr>
            <p:ph type="sldNum" sz="quarter" idx="12"/>
          </p:nvPr>
        </p:nvSpPr>
        <p:spPr/>
        <p:txBody>
          <a:bodyPr/>
          <a:lstStyle/>
          <a:p>
            <a:fld id="{A1BE76BD-9833-4B06-A05B-0BF700E72BCD}" type="slidenum">
              <a:rPr lang="en-US" smtClean="0"/>
              <a:t>18</a:t>
            </a:fld>
            <a:endParaRPr lang="en-US"/>
          </a:p>
        </p:txBody>
      </p:sp>
      <p:sp>
        <p:nvSpPr>
          <p:cNvPr id="4" name="Rectangle 3">
            <a:extLst>
              <a:ext uri="{FF2B5EF4-FFF2-40B4-BE49-F238E27FC236}">
                <a16:creationId xmlns:a16="http://schemas.microsoft.com/office/drawing/2014/main" id="{E09AAD20-1CA1-400E-B58A-4314D2EC2733}"/>
              </a:ext>
            </a:extLst>
          </p:cNvPr>
          <p:cNvSpPr/>
          <p:nvPr/>
        </p:nvSpPr>
        <p:spPr>
          <a:xfrm>
            <a:off x="11103429" y="6066155"/>
            <a:ext cx="844731" cy="7228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63030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3E947-8059-4A8D-8E5B-D4D634357ACA}"/>
              </a:ext>
            </a:extLst>
          </p:cNvPr>
          <p:cNvSpPr>
            <a:spLocks noGrp="1"/>
          </p:cNvSpPr>
          <p:nvPr>
            <p:ph type="title"/>
          </p:nvPr>
        </p:nvSpPr>
        <p:spPr>
          <a:xfrm>
            <a:off x="838200" y="287303"/>
            <a:ext cx="10515600" cy="1325563"/>
          </a:xfrm>
        </p:spPr>
        <p:txBody>
          <a:bodyPr/>
          <a:lstStyle/>
          <a:p>
            <a:pPr algn="ctr"/>
            <a:r>
              <a:rPr lang="en-US" b="1"/>
              <a:t>Next up</a:t>
            </a:r>
          </a:p>
        </p:txBody>
      </p:sp>
      <p:sp>
        <p:nvSpPr>
          <p:cNvPr id="3" name="Slide Number Placeholder 2">
            <a:extLst>
              <a:ext uri="{FF2B5EF4-FFF2-40B4-BE49-F238E27FC236}">
                <a16:creationId xmlns:a16="http://schemas.microsoft.com/office/drawing/2014/main" id="{B9ECC896-2433-4D87-BD7C-34A2D9A52B58}"/>
              </a:ext>
            </a:extLst>
          </p:cNvPr>
          <p:cNvSpPr>
            <a:spLocks noGrp="1"/>
          </p:cNvSpPr>
          <p:nvPr>
            <p:ph type="sldNum" sz="quarter" idx="12"/>
          </p:nvPr>
        </p:nvSpPr>
        <p:spPr/>
        <p:txBody>
          <a:bodyPr/>
          <a:lstStyle/>
          <a:p>
            <a:fld id="{498AECB6-989C-443D-BA29-FB3DBF5C49AF}" type="slidenum">
              <a:rPr lang="en-US" smtClean="0"/>
              <a:t>19</a:t>
            </a:fld>
            <a:endParaRPr lang="en-US"/>
          </a:p>
        </p:txBody>
      </p:sp>
      <p:pic>
        <p:nvPicPr>
          <p:cNvPr id="10" name="Content Placeholder 9">
            <a:extLst>
              <a:ext uri="{FF2B5EF4-FFF2-40B4-BE49-F238E27FC236}">
                <a16:creationId xmlns:a16="http://schemas.microsoft.com/office/drawing/2014/main" id="{20C65FA5-62DB-47EA-B4CF-B113A098489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64284" y="1903838"/>
            <a:ext cx="5663431" cy="3668529"/>
          </a:xfrm>
        </p:spPr>
      </p:pic>
      <p:sp>
        <p:nvSpPr>
          <p:cNvPr id="4" name="TextBox 3">
            <a:extLst>
              <a:ext uri="{FF2B5EF4-FFF2-40B4-BE49-F238E27FC236}">
                <a16:creationId xmlns:a16="http://schemas.microsoft.com/office/drawing/2014/main" id="{5276CC96-8292-1A49-648D-3B679675CDC4}"/>
              </a:ext>
            </a:extLst>
          </p:cNvPr>
          <p:cNvSpPr txBox="1"/>
          <p:nvPr/>
        </p:nvSpPr>
        <p:spPr>
          <a:xfrm>
            <a:off x="3784059" y="5987018"/>
            <a:ext cx="4277838" cy="369332"/>
          </a:xfrm>
          <a:prstGeom prst="rect">
            <a:avLst/>
          </a:prstGeom>
          <a:noFill/>
        </p:spPr>
        <p:txBody>
          <a:bodyPr wrap="none" rtlCol="0">
            <a:spAutoFit/>
          </a:bodyPr>
          <a:lstStyle/>
          <a:p>
            <a:r>
              <a:rPr lang="en-US" dirty="0">
                <a:hlinkClick r:id="rId4"/>
              </a:rPr>
              <a:t>Confidentiality, Privacy and Security slides </a:t>
            </a:r>
            <a:endParaRPr lang="en-US" dirty="0"/>
          </a:p>
        </p:txBody>
      </p:sp>
    </p:spTree>
    <p:extLst>
      <p:ext uri="{BB962C8B-B14F-4D97-AF65-F5344CB8AC3E}">
        <p14:creationId xmlns:p14="http://schemas.microsoft.com/office/powerpoint/2010/main" val="35103833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ED72F-A10B-4928-9919-ADCCE8F2A36F}"/>
              </a:ext>
            </a:extLst>
          </p:cNvPr>
          <p:cNvSpPr>
            <a:spLocks noGrp="1"/>
          </p:cNvSpPr>
          <p:nvPr>
            <p:ph type="title"/>
          </p:nvPr>
        </p:nvSpPr>
        <p:spPr/>
        <p:txBody>
          <a:bodyPr/>
          <a:lstStyle/>
          <a:p>
            <a:r>
              <a:rPr lang="en-US" b="1"/>
              <a:t>Introductions</a:t>
            </a:r>
          </a:p>
        </p:txBody>
      </p:sp>
      <p:sp>
        <p:nvSpPr>
          <p:cNvPr id="3" name="Content Placeholder 2">
            <a:extLst>
              <a:ext uri="{FF2B5EF4-FFF2-40B4-BE49-F238E27FC236}">
                <a16:creationId xmlns:a16="http://schemas.microsoft.com/office/drawing/2014/main" id="{0D7369FC-854E-4502-BA61-43F2516A7054}"/>
              </a:ext>
            </a:extLst>
          </p:cNvPr>
          <p:cNvSpPr>
            <a:spLocks noGrp="1"/>
          </p:cNvSpPr>
          <p:nvPr>
            <p:ph idx="1"/>
          </p:nvPr>
        </p:nvSpPr>
        <p:spPr>
          <a:xfrm>
            <a:off x="1207363" y="1847850"/>
            <a:ext cx="10146437" cy="3860492"/>
          </a:xfrm>
        </p:spPr>
        <p:txBody>
          <a:bodyPr>
            <a:normAutofit/>
          </a:bodyPr>
          <a:lstStyle/>
          <a:p>
            <a:r>
              <a:rPr lang="en-US" dirty="0"/>
              <a:t>Name</a:t>
            </a:r>
          </a:p>
          <a:p>
            <a:r>
              <a:rPr lang="en-US" dirty="0"/>
              <a:t>Agency</a:t>
            </a:r>
          </a:p>
          <a:p>
            <a:r>
              <a:rPr lang="en-US" dirty="0"/>
              <a:t>Role</a:t>
            </a:r>
          </a:p>
          <a:p>
            <a:r>
              <a:rPr lang="en-US" dirty="0"/>
              <a:t>HMIS*, database or data entry experience</a:t>
            </a:r>
          </a:p>
          <a:p>
            <a:pPr marL="0" indent="0">
              <a:buNone/>
            </a:pPr>
            <a:endParaRPr lang="en-US" dirty="0"/>
          </a:p>
          <a:p>
            <a:pPr marL="0" indent="0">
              <a:buNone/>
            </a:pPr>
            <a:r>
              <a:rPr lang="en-US" dirty="0"/>
              <a:t>* Homeless Management Information System </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3F7AC3A2-C6C4-4BBF-BB71-CFD6925D41DB}"/>
              </a:ext>
            </a:extLst>
          </p:cNvPr>
          <p:cNvSpPr>
            <a:spLocks noGrp="1"/>
          </p:cNvSpPr>
          <p:nvPr>
            <p:ph type="sldNum" sz="quarter" idx="12"/>
          </p:nvPr>
        </p:nvSpPr>
        <p:spPr/>
        <p:txBody>
          <a:bodyPr/>
          <a:lstStyle/>
          <a:p>
            <a:fld id="{498AECB6-989C-443D-BA29-FB3DBF5C49AF}" type="slidenum">
              <a:rPr lang="en-US" smtClean="0"/>
              <a:t>2</a:t>
            </a:fld>
            <a:endParaRPr lang="en-US"/>
          </a:p>
        </p:txBody>
      </p:sp>
    </p:spTree>
    <p:extLst>
      <p:ext uri="{BB962C8B-B14F-4D97-AF65-F5344CB8AC3E}">
        <p14:creationId xmlns:p14="http://schemas.microsoft.com/office/powerpoint/2010/main" val="38880794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5B49F-C459-4A3F-BE1F-28836299CA3A}"/>
              </a:ext>
            </a:extLst>
          </p:cNvPr>
          <p:cNvSpPr>
            <a:spLocks noGrp="1"/>
          </p:cNvSpPr>
          <p:nvPr>
            <p:ph type="title"/>
          </p:nvPr>
        </p:nvSpPr>
        <p:spPr/>
        <p:txBody>
          <a:bodyPr>
            <a:normAutofit/>
          </a:bodyPr>
          <a:lstStyle/>
          <a:p>
            <a:pPr algn="ctr"/>
            <a:r>
              <a:rPr lang="en-US" sz="5400" b="1" dirty="0"/>
              <a:t>Break Time!</a:t>
            </a:r>
          </a:p>
        </p:txBody>
      </p:sp>
      <p:sp>
        <p:nvSpPr>
          <p:cNvPr id="3" name="Content Placeholder 2">
            <a:extLst>
              <a:ext uri="{FF2B5EF4-FFF2-40B4-BE49-F238E27FC236}">
                <a16:creationId xmlns:a16="http://schemas.microsoft.com/office/drawing/2014/main" id="{91680FD3-C29B-4ECA-B12D-E685221520C8}"/>
              </a:ext>
            </a:extLst>
          </p:cNvPr>
          <p:cNvSpPr>
            <a:spLocks noGrp="1"/>
          </p:cNvSpPr>
          <p:nvPr>
            <p:ph idx="1"/>
          </p:nvPr>
        </p:nvSpPr>
        <p:spPr/>
        <p:txBody>
          <a:bodyPr>
            <a:normAutofit/>
          </a:bodyPr>
          <a:lstStyle/>
          <a:p>
            <a:pPr marL="0" indent="0" algn="ctr">
              <a:buNone/>
            </a:pPr>
            <a:r>
              <a:rPr lang="en-US" sz="5400" b="1" dirty="0"/>
              <a:t>Stretch Break</a:t>
            </a:r>
          </a:p>
          <a:p>
            <a:pPr marL="0" indent="0" algn="ctr">
              <a:buNone/>
            </a:pPr>
            <a:r>
              <a:rPr lang="en-US" sz="5400" b="1" dirty="0"/>
              <a:t>Be back at 10:30am </a:t>
            </a:r>
          </a:p>
          <a:p>
            <a:pPr marL="0" indent="0" algn="ctr">
              <a:buNone/>
            </a:pPr>
            <a:r>
              <a:rPr lang="en-US" sz="5400" b="1" dirty="0"/>
              <a:t>Thank you!</a:t>
            </a:r>
          </a:p>
        </p:txBody>
      </p:sp>
      <p:sp>
        <p:nvSpPr>
          <p:cNvPr id="4" name="Slide Number Placeholder 3">
            <a:extLst>
              <a:ext uri="{FF2B5EF4-FFF2-40B4-BE49-F238E27FC236}">
                <a16:creationId xmlns:a16="http://schemas.microsoft.com/office/drawing/2014/main" id="{E6B6AE49-FBF5-46C5-9B2C-9CFE2EB50478}"/>
              </a:ext>
            </a:extLst>
          </p:cNvPr>
          <p:cNvSpPr>
            <a:spLocks noGrp="1"/>
          </p:cNvSpPr>
          <p:nvPr>
            <p:ph type="sldNum" sz="quarter" idx="12"/>
          </p:nvPr>
        </p:nvSpPr>
        <p:spPr/>
        <p:txBody>
          <a:bodyPr/>
          <a:lstStyle/>
          <a:p>
            <a:fld id="{498AECB6-989C-443D-BA29-FB3DBF5C49AF}" type="slidenum">
              <a:rPr lang="en-US" smtClean="0"/>
              <a:t>20</a:t>
            </a:fld>
            <a:endParaRPr lang="en-US"/>
          </a:p>
        </p:txBody>
      </p:sp>
    </p:spTree>
    <p:extLst>
      <p:ext uri="{BB962C8B-B14F-4D97-AF65-F5344CB8AC3E}">
        <p14:creationId xmlns:p14="http://schemas.microsoft.com/office/powerpoint/2010/main" val="647079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3E947-8059-4A8D-8E5B-D4D634357ACA}"/>
              </a:ext>
            </a:extLst>
          </p:cNvPr>
          <p:cNvSpPr>
            <a:spLocks noGrp="1"/>
          </p:cNvSpPr>
          <p:nvPr>
            <p:ph type="title"/>
          </p:nvPr>
        </p:nvSpPr>
        <p:spPr>
          <a:xfrm>
            <a:off x="838200" y="287303"/>
            <a:ext cx="10515600" cy="1325563"/>
          </a:xfrm>
        </p:spPr>
        <p:txBody>
          <a:bodyPr/>
          <a:lstStyle/>
          <a:p>
            <a:pPr algn="ctr"/>
            <a:r>
              <a:rPr lang="en-US" b="1"/>
              <a:t>Welcome to VESTA</a:t>
            </a:r>
          </a:p>
        </p:txBody>
      </p:sp>
      <p:pic>
        <p:nvPicPr>
          <p:cNvPr id="5" name="Content Placeholder 4" descr="Logo, company name&#10;&#10;Description automatically generated">
            <a:extLst>
              <a:ext uri="{FF2B5EF4-FFF2-40B4-BE49-F238E27FC236}">
                <a16:creationId xmlns:a16="http://schemas.microsoft.com/office/drawing/2014/main" id="{F0C99D68-E09B-401D-9909-FCF6F90AF52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87745" y="1748146"/>
            <a:ext cx="2616509" cy="3060074"/>
          </a:xfrm>
        </p:spPr>
      </p:pic>
      <p:sp>
        <p:nvSpPr>
          <p:cNvPr id="3" name="Slide Number Placeholder 2">
            <a:extLst>
              <a:ext uri="{FF2B5EF4-FFF2-40B4-BE49-F238E27FC236}">
                <a16:creationId xmlns:a16="http://schemas.microsoft.com/office/drawing/2014/main" id="{B9ECC896-2433-4D87-BD7C-34A2D9A52B58}"/>
              </a:ext>
            </a:extLst>
          </p:cNvPr>
          <p:cNvSpPr>
            <a:spLocks noGrp="1"/>
          </p:cNvSpPr>
          <p:nvPr>
            <p:ph type="sldNum" sz="quarter" idx="12"/>
          </p:nvPr>
        </p:nvSpPr>
        <p:spPr/>
        <p:txBody>
          <a:bodyPr/>
          <a:lstStyle/>
          <a:p>
            <a:fld id="{498AECB6-989C-443D-BA29-FB3DBF5C49AF}" type="slidenum">
              <a:rPr lang="en-US" smtClean="0"/>
              <a:t>21</a:t>
            </a:fld>
            <a:endParaRPr lang="en-US"/>
          </a:p>
        </p:txBody>
      </p:sp>
      <p:sp>
        <p:nvSpPr>
          <p:cNvPr id="4" name="TextBox 3">
            <a:extLst>
              <a:ext uri="{FF2B5EF4-FFF2-40B4-BE49-F238E27FC236}">
                <a16:creationId xmlns:a16="http://schemas.microsoft.com/office/drawing/2014/main" id="{8D8B669F-44C4-4F69-A79D-E77D910A1952}"/>
              </a:ext>
            </a:extLst>
          </p:cNvPr>
          <p:cNvSpPr txBox="1"/>
          <p:nvPr/>
        </p:nvSpPr>
        <p:spPr>
          <a:xfrm>
            <a:off x="2123085" y="5109854"/>
            <a:ext cx="7945830" cy="1200329"/>
          </a:xfrm>
          <a:prstGeom prst="rect">
            <a:avLst/>
          </a:prstGeom>
          <a:noFill/>
        </p:spPr>
        <p:txBody>
          <a:bodyPr wrap="none" rtlCol="0">
            <a:spAutoFit/>
          </a:bodyPr>
          <a:lstStyle/>
          <a:p>
            <a:r>
              <a:rPr lang="en-US">
                <a:solidFill>
                  <a:schemeClr val="accent1"/>
                </a:solidFill>
              </a:rPr>
              <a:t>We can’t wait to show you how easy to use and awesome our new HMIS system is!</a:t>
            </a:r>
          </a:p>
          <a:p>
            <a:endParaRPr lang="en-US">
              <a:solidFill>
                <a:schemeClr val="accent1"/>
              </a:solidFill>
            </a:endParaRPr>
          </a:p>
          <a:p>
            <a:pPr algn="ctr"/>
            <a:r>
              <a:rPr lang="en-US">
                <a:solidFill>
                  <a:schemeClr val="accent1"/>
                </a:solidFill>
                <a:hlinkClick r:id="rId4"/>
              </a:rPr>
              <a:t>https://demo.vestama.net/</a:t>
            </a:r>
            <a:endParaRPr lang="en-US">
              <a:solidFill>
                <a:schemeClr val="accent1"/>
              </a:solidFill>
            </a:endParaRPr>
          </a:p>
          <a:p>
            <a:pPr algn="ctr"/>
            <a:endParaRPr lang="en-US">
              <a:solidFill>
                <a:schemeClr val="accent1"/>
              </a:solidFill>
            </a:endParaRPr>
          </a:p>
        </p:txBody>
      </p:sp>
      <p:sp>
        <p:nvSpPr>
          <p:cNvPr id="6" name="Rectangle 5">
            <a:extLst>
              <a:ext uri="{FF2B5EF4-FFF2-40B4-BE49-F238E27FC236}">
                <a16:creationId xmlns:a16="http://schemas.microsoft.com/office/drawing/2014/main" id="{30C4F79D-1B79-49AF-B344-CFEED04BBA89}"/>
              </a:ext>
            </a:extLst>
          </p:cNvPr>
          <p:cNvSpPr/>
          <p:nvPr/>
        </p:nvSpPr>
        <p:spPr>
          <a:xfrm>
            <a:off x="3941565" y="1209685"/>
            <a:ext cx="4669035" cy="369332"/>
          </a:xfrm>
          <a:prstGeom prst="rect">
            <a:avLst/>
          </a:prstGeom>
        </p:spPr>
        <p:txBody>
          <a:bodyPr wrap="none">
            <a:spAutoFit/>
          </a:bodyPr>
          <a:lstStyle/>
          <a:p>
            <a:r>
              <a:rPr lang="en-US">
                <a:solidFill>
                  <a:srgbClr val="030303"/>
                </a:solidFill>
                <a:latin typeface="Roboto"/>
              </a:rPr>
              <a:t>Virtual Electronic Service Tracking Assistant</a:t>
            </a:r>
            <a:endParaRPr lang="en-US"/>
          </a:p>
        </p:txBody>
      </p:sp>
    </p:spTree>
    <p:extLst>
      <p:ext uri="{BB962C8B-B14F-4D97-AF65-F5344CB8AC3E}">
        <p14:creationId xmlns:p14="http://schemas.microsoft.com/office/powerpoint/2010/main" val="32810171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AD7B1-0010-47AA-952D-C28A3CE57235}"/>
              </a:ext>
            </a:extLst>
          </p:cNvPr>
          <p:cNvSpPr>
            <a:spLocks noGrp="1"/>
          </p:cNvSpPr>
          <p:nvPr>
            <p:ph type="title"/>
          </p:nvPr>
        </p:nvSpPr>
        <p:spPr/>
        <p:txBody>
          <a:bodyPr/>
          <a:lstStyle/>
          <a:p>
            <a:r>
              <a:rPr lang="en-US" b="1"/>
              <a:t>VESTA Login Screen</a:t>
            </a:r>
          </a:p>
        </p:txBody>
      </p:sp>
      <p:sp>
        <p:nvSpPr>
          <p:cNvPr id="4" name="Slide Number Placeholder 3">
            <a:extLst>
              <a:ext uri="{FF2B5EF4-FFF2-40B4-BE49-F238E27FC236}">
                <a16:creationId xmlns:a16="http://schemas.microsoft.com/office/drawing/2014/main" id="{923A045D-938A-445D-9794-278CF21D1F10}"/>
              </a:ext>
            </a:extLst>
          </p:cNvPr>
          <p:cNvSpPr>
            <a:spLocks noGrp="1"/>
          </p:cNvSpPr>
          <p:nvPr>
            <p:ph type="sldNum" sz="quarter" idx="12"/>
          </p:nvPr>
        </p:nvSpPr>
        <p:spPr/>
        <p:txBody>
          <a:bodyPr/>
          <a:lstStyle/>
          <a:p>
            <a:fld id="{498AECB6-989C-443D-BA29-FB3DBF5C49AF}" type="slidenum">
              <a:rPr lang="en-US" smtClean="0"/>
              <a:t>22</a:t>
            </a:fld>
            <a:endParaRPr lang="en-US"/>
          </a:p>
        </p:txBody>
      </p:sp>
      <p:pic>
        <p:nvPicPr>
          <p:cNvPr id="5" name="Content Placeholder 4">
            <a:extLst>
              <a:ext uri="{FF2B5EF4-FFF2-40B4-BE49-F238E27FC236}">
                <a16:creationId xmlns:a16="http://schemas.microsoft.com/office/drawing/2014/main" id="{D42E3568-F05B-4FA1-AE68-869517DA87F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57820" y="1690688"/>
            <a:ext cx="8258946" cy="41957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3528512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6724F86-F81B-4A71-9846-EB215105C689}"/>
              </a:ext>
            </a:extLst>
          </p:cNvPr>
          <p:cNvSpPr txBox="1"/>
          <p:nvPr/>
        </p:nvSpPr>
        <p:spPr>
          <a:xfrm>
            <a:off x="2486526" y="2413337"/>
            <a:ext cx="7218948" cy="1015663"/>
          </a:xfrm>
          <a:prstGeom prst="rect">
            <a:avLst/>
          </a:prstGeom>
          <a:noFill/>
        </p:spPr>
        <p:txBody>
          <a:bodyPr wrap="square" rtlCol="0">
            <a:spAutoFit/>
          </a:bodyPr>
          <a:lstStyle/>
          <a:p>
            <a:pPr algn="ctr"/>
            <a:r>
              <a:rPr lang="en-US" sz="6000" b="1">
                <a:solidFill>
                  <a:schemeClr val="accent1">
                    <a:lumMod val="75000"/>
                  </a:schemeClr>
                </a:solidFill>
                <a:latin typeface="+mj-lt"/>
              </a:rPr>
              <a:t>Questions</a:t>
            </a:r>
            <a:r>
              <a:rPr lang="en-US" sz="6000" b="1">
                <a:solidFill>
                  <a:schemeClr val="accent1">
                    <a:lumMod val="75000"/>
                  </a:schemeClr>
                </a:solidFill>
              </a:rPr>
              <a:t>?</a:t>
            </a:r>
          </a:p>
        </p:txBody>
      </p:sp>
      <p:sp>
        <p:nvSpPr>
          <p:cNvPr id="7" name="Slide Number Placeholder 6">
            <a:extLst>
              <a:ext uri="{FF2B5EF4-FFF2-40B4-BE49-F238E27FC236}">
                <a16:creationId xmlns:a16="http://schemas.microsoft.com/office/drawing/2014/main" id="{E785A722-2B2E-409C-9775-6EDF2E433AAC}"/>
              </a:ext>
            </a:extLst>
          </p:cNvPr>
          <p:cNvSpPr>
            <a:spLocks noGrp="1"/>
          </p:cNvSpPr>
          <p:nvPr>
            <p:ph type="sldNum" sz="quarter" idx="12"/>
          </p:nvPr>
        </p:nvSpPr>
        <p:spPr/>
        <p:txBody>
          <a:bodyPr/>
          <a:lstStyle/>
          <a:p>
            <a:fld id="{A1BE76BD-9833-4B06-A05B-0BF700E72BCD}" type="slidenum">
              <a:rPr lang="en-US" smtClean="0"/>
              <a:t>23</a:t>
            </a:fld>
            <a:endParaRPr lang="en-US"/>
          </a:p>
        </p:txBody>
      </p:sp>
      <p:sp>
        <p:nvSpPr>
          <p:cNvPr id="4" name="Rectangle 3">
            <a:extLst>
              <a:ext uri="{FF2B5EF4-FFF2-40B4-BE49-F238E27FC236}">
                <a16:creationId xmlns:a16="http://schemas.microsoft.com/office/drawing/2014/main" id="{E09AAD20-1CA1-400E-B58A-4314D2EC2733}"/>
              </a:ext>
            </a:extLst>
          </p:cNvPr>
          <p:cNvSpPr/>
          <p:nvPr/>
        </p:nvSpPr>
        <p:spPr>
          <a:xfrm>
            <a:off x="11103429" y="6066155"/>
            <a:ext cx="844731" cy="7228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33534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AD4CCE-D6E7-4B55-AB10-2AD7058F8E7D}"/>
              </a:ext>
            </a:extLst>
          </p:cNvPr>
          <p:cNvSpPr>
            <a:spLocks noGrp="1"/>
          </p:cNvSpPr>
          <p:nvPr>
            <p:ph type="sldNum" sz="quarter" idx="12"/>
          </p:nvPr>
        </p:nvSpPr>
        <p:spPr/>
        <p:txBody>
          <a:bodyPr/>
          <a:lstStyle/>
          <a:p>
            <a:fld id="{A1BE76BD-9833-4B06-A05B-0BF700E72BCD}" type="slidenum">
              <a:rPr lang="en-US" smtClean="0"/>
              <a:t>24</a:t>
            </a:fld>
            <a:endParaRPr lang="en-US"/>
          </a:p>
        </p:txBody>
      </p:sp>
      <p:sp>
        <p:nvSpPr>
          <p:cNvPr id="3" name="TextBox 2">
            <a:extLst>
              <a:ext uri="{FF2B5EF4-FFF2-40B4-BE49-F238E27FC236}">
                <a16:creationId xmlns:a16="http://schemas.microsoft.com/office/drawing/2014/main" id="{50403E5B-1E52-4501-8355-3E08C51D2C1B}"/>
              </a:ext>
            </a:extLst>
          </p:cNvPr>
          <p:cNvSpPr txBox="1"/>
          <p:nvPr/>
        </p:nvSpPr>
        <p:spPr>
          <a:xfrm>
            <a:off x="3658218" y="2105561"/>
            <a:ext cx="4899418" cy="2554545"/>
          </a:xfrm>
          <a:prstGeom prst="rect">
            <a:avLst/>
          </a:prstGeom>
          <a:noFill/>
        </p:spPr>
        <p:txBody>
          <a:bodyPr wrap="none" rtlCol="0">
            <a:spAutoFit/>
          </a:bodyPr>
          <a:lstStyle/>
          <a:p>
            <a:pPr algn="ctr"/>
            <a:endParaRPr lang="en-US" sz="8000" b="1" dirty="0">
              <a:solidFill>
                <a:schemeClr val="accent1"/>
              </a:solidFill>
              <a:latin typeface="+mj-lt"/>
            </a:endParaRPr>
          </a:p>
          <a:p>
            <a:pPr algn="ctr"/>
            <a:r>
              <a:rPr lang="en-US" sz="8000" b="1" dirty="0">
                <a:solidFill>
                  <a:schemeClr val="accent1"/>
                </a:solidFill>
                <a:latin typeface="+mj-lt"/>
              </a:rPr>
              <a:t>Thank you! </a:t>
            </a:r>
          </a:p>
        </p:txBody>
      </p:sp>
      <p:sp>
        <p:nvSpPr>
          <p:cNvPr id="4" name="Rectangle 3">
            <a:extLst>
              <a:ext uri="{FF2B5EF4-FFF2-40B4-BE49-F238E27FC236}">
                <a16:creationId xmlns:a16="http://schemas.microsoft.com/office/drawing/2014/main" id="{F469EDDF-8FBD-40DA-95C1-C1E935C3B933}"/>
              </a:ext>
            </a:extLst>
          </p:cNvPr>
          <p:cNvSpPr/>
          <p:nvPr/>
        </p:nvSpPr>
        <p:spPr>
          <a:xfrm>
            <a:off x="11103429" y="6066155"/>
            <a:ext cx="844731" cy="7228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8214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12902-AD25-4622-A9FF-A9A4FFEF90C2}"/>
              </a:ext>
            </a:extLst>
          </p:cNvPr>
          <p:cNvSpPr>
            <a:spLocks noGrp="1"/>
          </p:cNvSpPr>
          <p:nvPr>
            <p:ph type="title"/>
          </p:nvPr>
        </p:nvSpPr>
        <p:spPr/>
        <p:txBody>
          <a:bodyPr/>
          <a:lstStyle/>
          <a:p>
            <a:r>
              <a:rPr lang="en-US" b="1"/>
              <a:t>Housekeeping </a:t>
            </a:r>
          </a:p>
        </p:txBody>
      </p:sp>
      <p:sp>
        <p:nvSpPr>
          <p:cNvPr id="3" name="Content Placeholder 2">
            <a:extLst>
              <a:ext uri="{FF2B5EF4-FFF2-40B4-BE49-F238E27FC236}">
                <a16:creationId xmlns:a16="http://schemas.microsoft.com/office/drawing/2014/main" id="{43D8B206-583E-49AC-9C8A-FC11CB3F0278}"/>
              </a:ext>
            </a:extLst>
          </p:cNvPr>
          <p:cNvSpPr>
            <a:spLocks noGrp="1"/>
          </p:cNvSpPr>
          <p:nvPr>
            <p:ph idx="1"/>
          </p:nvPr>
        </p:nvSpPr>
        <p:spPr>
          <a:xfrm>
            <a:off x="620206" y="1690688"/>
            <a:ext cx="10988320" cy="4206240"/>
          </a:xfrm>
        </p:spPr>
        <p:txBody>
          <a:bodyPr vert="horz" lIns="91440" tIns="45720" rIns="91440" bIns="45720" rtlCol="0" anchor="t">
            <a:normAutofit fontScale="92500" lnSpcReduction="20000"/>
          </a:bodyPr>
          <a:lstStyle/>
          <a:p>
            <a:pPr marL="0" indent="0">
              <a:buNone/>
            </a:pPr>
            <a:r>
              <a:rPr lang="en-US" b="1" dirty="0"/>
              <a:t>Logistics</a:t>
            </a:r>
          </a:p>
          <a:p>
            <a:pPr marL="228600" lvl="1" indent="0">
              <a:lnSpc>
                <a:spcPct val="120000"/>
              </a:lnSpc>
              <a:buNone/>
            </a:pPr>
            <a:r>
              <a:rPr lang="en-US" sz="2200" dirty="0"/>
              <a:t>	• 3-hour training session</a:t>
            </a:r>
          </a:p>
          <a:p>
            <a:pPr marL="228600" lvl="1" indent="0">
              <a:lnSpc>
                <a:spcPct val="120000"/>
              </a:lnSpc>
              <a:buNone/>
            </a:pPr>
            <a:r>
              <a:rPr lang="en-US" sz="2200" dirty="0"/>
              <a:t>	• Please stay muted, unless you would like to ask a question </a:t>
            </a:r>
          </a:p>
          <a:p>
            <a:pPr marL="228600" lvl="1" indent="0">
              <a:lnSpc>
                <a:spcPct val="120000"/>
              </a:lnSpc>
              <a:buNone/>
            </a:pPr>
            <a:r>
              <a:rPr lang="en-US" sz="2200" dirty="0"/>
              <a:t>	• Your undivided attention is required:</a:t>
            </a:r>
          </a:p>
          <a:p>
            <a:pPr marL="1485900" lvl="3" indent="-342900">
              <a:lnSpc>
                <a:spcPct val="120000"/>
              </a:lnSpc>
            </a:pPr>
            <a:r>
              <a:rPr lang="en-US" sz="1600" dirty="0"/>
              <a:t>Close email and other programs for the best quality</a:t>
            </a:r>
          </a:p>
          <a:p>
            <a:pPr marL="1485900" lvl="3" indent="-342900">
              <a:lnSpc>
                <a:spcPct val="120000"/>
              </a:lnSpc>
            </a:pPr>
            <a:r>
              <a:rPr lang="en-US" sz="1600" dirty="0"/>
              <a:t>Silence your phone, do not answer text messages</a:t>
            </a:r>
            <a:endParaRPr lang="en-US" sz="1600" dirty="0">
              <a:cs typeface="Calibri" panose="020F0502020204030204"/>
            </a:endParaRPr>
          </a:p>
          <a:p>
            <a:pPr marL="1485900" lvl="3" indent="-342900">
              <a:lnSpc>
                <a:spcPct val="120000"/>
              </a:lnSpc>
            </a:pPr>
            <a:r>
              <a:rPr lang="en-US" sz="1600" dirty="0">
                <a:cs typeface="Calibri" panose="020F0502020204030204"/>
              </a:rPr>
              <a:t>Shut the office door</a:t>
            </a:r>
            <a:endParaRPr lang="en-US" sz="1600" dirty="0"/>
          </a:p>
          <a:p>
            <a:pPr marL="1485900" lvl="3" indent="-342900">
              <a:lnSpc>
                <a:spcPct val="120000"/>
              </a:lnSpc>
            </a:pPr>
            <a:r>
              <a:rPr lang="en-US" sz="1600" dirty="0">
                <a:cs typeface="Calibri"/>
              </a:rPr>
              <a:t>Inform your staff you are not available during this time</a:t>
            </a:r>
            <a:endParaRPr lang="en-US" sz="1600" dirty="0"/>
          </a:p>
          <a:p>
            <a:pPr marL="0" indent="0">
              <a:buNone/>
            </a:pPr>
            <a:r>
              <a:rPr lang="en-US" sz="2400" b="1" dirty="0"/>
              <a:t>Asking questions</a:t>
            </a:r>
          </a:p>
          <a:p>
            <a:pPr marL="0" indent="0">
              <a:buNone/>
            </a:pPr>
            <a:r>
              <a:rPr lang="en-US" sz="2400" dirty="0"/>
              <a:t>	• This training session is for you, so ask questions at anytime, or type your questions </a:t>
            </a:r>
          </a:p>
          <a:p>
            <a:pPr marL="0" indent="0">
              <a:buNone/>
            </a:pPr>
            <a:r>
              <a:rPr lang="en-US" sz="2400" dirty="0"/>
              <a:t>	• If you ask questions that are not answered, they will be answered after we 	   	   review them with our vendor, the Partnership Center or we will ask HUD.</a:t>
            </a:r>
          </a:p>
          <a:p>
            <a:pPr marL="0" indent="0">
              <a:buNone/>
            </a:pPr>
            <a:endParaRPr lang="en-US" sz="2200" dirty="0"/>
          </a:p>
        </p:txBody>
      </p:sp>
      <p:sp>
        <p:nvSpPr>
          <p:cNvPr id="4" name="Slide Number Placeholder 3">
            <a:extLst>
              <a:ext uri="{FF2B5EF4-FFF2-40B4-BE49-F238E27FC236}">
                <a16:creationId xmlns:a16="http://schemas.microsoft.com/office/drawing/2014/main" id="{5D5BCF50-C14B-4026-BEF9-5879B8E0A8A6}"/>
              </a:ext>
            </a:extLst>
          </p:cNvPr>
          <p:cNvSpPr>
            <a:spLocks noGrp="1"/>
          </p:cNvSpPr>
          <p:nvPr>
            <p:ph type="sldNum" sz="quarter" idx="12"/>
          </p:nvPr>
        </p:nvSpPr>
        <p:spPr/>
        <p:txBody>
          <a:bodyPr/>
          <a:lstStyle/>
          <a:p>
            <a:fld id="{498AECB6-989C-443D-BA29-FB3DBF5C49AF}" type="slidenum">
              <a:rPr lang="en-US" smtClean="0"/>
              <a:t>3</a:t>
            </a:fld>
            <a:endParaRPr lang="en-US"/>
          </a:p>
        </p:txBody>
      </p:sp>
    </p:spTree>
    <p:extLst>
      <p:ext uri="{BB962C8B-B14F-4D97-AF65-F5344CB8AC3E}">
        <p14:creationId xmlns:p14="http://schemas.microsoft.com/office/powerpoint/2010/main" val="333603790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12902-AD25-4622-A9FF-A9A4FFEF90C2}"/>
              </a:ext>
            </a:extLst>
          </p:cNvPr>
          <p:cNvSpPr>
            <a:spLocks noGrp="1"/>
          </p:cNvSpPr>
          <p:nvPr>
            <p:ph type="title"/>
          </p:nvPr>
        </p:nvSpPr>
        <p:spPr/>
        <p:txBody>
          <a:bodyPr/>
          <a:lstStyle/>
          <a:p>
            <a:r>
              <a:rPr lang="en-US" b="1"/>
              <a:t>Housekeeping - continued </a:t>
            </a:r>
          </a:p>
        </p:txBody>
      </p:sp>
      <p:sp>
        <p:nvSpPr>
          <p:cNvPr id="3" name="Content Placeholder 2">
            <a:extLst>
              <a:ext uri="{FF2B5EF4-FFF2-40B4-BE49-F238E27FC236}">
                <a16:creationId xmlns:a16="http://schemas.microsoft.com/office/drawing/2014/main" id="{43D8B206-583E-49AC-9C8A-FC11CB3F0278}"/>
              </a:ext>
            </a:extLst>
          </p:cNvPr>
          <p:cNvSpPr>
            <a:spLocks noGrp="1"/>
          </p:cNvSpPr>
          <p:nvPr>
            <p:ph idx="1"/>
          </p:nvPr>
        </p:nvSpPr>
        <p:spPr>
          <a:xfrm>
            <a:off x="1054360" y="1690688"/>
            <a:ext cx="10217020" cy="4206240"/>
          </a:xfrm>
        </p:spPr>
        <p:txBody>
          <a:bodyPr vert="horz" lIns="91440" tIns="45720" rIns="91440" bIns="45720" rtlCol="0" anchor="t">
            <a:normAutofit/>
          </a:bodyPr>
          <a:lstStyle/>
          <a:p>
            <a:r>
              <a:rPr lang="en-US" dirty="0"/>
              <a:t>EA Family Shelters will continue to use ETO</a:t>
            </a:r>
          </a:p>
          <a:p>
            <a:r>
              <a:rPr lang="en-US" dirty="0"/>
              <a:t>HMIS/ETO "Blackout" was Wednesday, September 29, 2021 @ 5pm</a:t>
            </a:r>
          </a:p>
          <a:p>
            <a:r>
              <a:rPr lang="en-US" dirty="0"/>
              <a:t>HMIS data entry started in VESTA Live Monday, October 4, 2021  	</a:t>
            </a:r>
          </a:p>
          <a:p>
            <a:pPr marL="0" indent="0">
              <a:buNone/>
            </a:pPr>
            <a:endParaRPr lang="en-US" sz="2200" dirty="0"/>
          </a:p>
        </p:txBody>
      </p:sp>
      <p:sp>
        <p:nvSpPr>
          <p:cNvPr id="4" name="Slide Number Placeholder 3">
            <a:extLst>
              <a:ext uri="{FF2B5EF4-FFF2-40B4-BE49-F238E27FC236}">
                <a16:creationId xmlns:a16="http://schemas.microsoft.com/office/drawing/2014/main" id="{5D5BCF50-C14B-4026-BEF9-5879B8E0A8A6}"/>
              </a:ext>
            </a:extLst>
          </p:cNvPr>
          <p:cNvSpPr>
            <a:spLocks noGrp="1"/>
          </p:cNvSpPr>
          <p:nvPr>
            <p:ph type="sldNum" sz="quarter" idx="12"/>
          </p:nvPr>
        </p:nvSpPr>
        <p:spPr/>
        <p:txBody>
          <a:bodyPr/>
          <a:lstStyle/>
          <a:p>
            <a:fld id="{498AECB6-989C-443D-BA29-FB3DBF5C49AF}" type="slidenum">
              <a:rPr lang="en-US" smtClean="0"/>
              <a:t>4</a:t>
            </a:fld>
            <a:endParaRPr lang="en-US"/>
          </a:p>
        </p:txBody>
      </p:sp>
    </p:spTree>
    <p:extLst>
      <p:ext uri="{BB962C8B-B14F-4D97-AF65-F5344CB8AC3E}">
        <p14:creationId xmlns:p14="http://schemas.microsoft.com/office/powerpoint/2010/main" val="107722291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BEC08-D042-4896-8A52-1D77A7B9F605}"/>
              </a:ext>
            </a:extLst>
          </p:cNvPr>
          <p:cNvSpPr>
            <a:spLocks noGrp="1"/>
          </p:cNvSpPr>
          <p:nvPr>
            <p:ph type="title"/>
          </p:nvPr>
        </p:nvSpPr>
        <p:spPr/>
        <p:txBody>
          <a:bodyPr/>
          <a:lstStyle/>
          <a:p>
            <a:r>
              <a:rPr lang="en-US" b="1"/>
              <a:t>Training Objectives</a:t>
            </a:r>
          </a:p>
        </p:txBody>
      </p:sp>
      <p:sp>
        <p:nvSpPr>
          <p:cNvPr id="3" name="Content Placeholder 2">
            <a:extLst>
              <a:ext uri="{FF2B5EF4-FFF2-40B4-BE49-F238E27FC236}">
                <a16:creationId xmlns:a16="http://schemas.microsoft.com/office/drawing/2014/main" id="{2D432D2E-5D7A-4C81-889C-17C0BE567CE3}"/>
              </a:ext>
            </a:extLst>
          </p:cNvPr>
          <p:cNvSpPr>
            <a:spLocks noGrp="1"/>
          </p:cNvSpPr>
          <p:nvPr>
            <p:ph idx="1"/>
          </p:nvPr>
        </p:nvSpPr>
        <p:spPr>
          <a:xfrm>
            <a:off x="838200" y="1825625"/>
            <a:ext cx="10076234" cy="3660775"/>
          </a:xfrm>
        </p:spPr>
        <p:txBody>
          <a:bodyPr>
            <a:normAutofit fontScale="92500" lnSpcReduction="20000"/>
          </a:bodyPr>
          <a:lstStyle/>
          <a:p>
            <a:pPr marL="0" indent="0">
              <a:buNone/>
            </a:pPr>
            <a:r>
              <a:rPr lang="en-US" sz="3600" dirty="0">
                <a:latin typeface="Calibri" panose="020F0502020204030204" pitchFamily="34" charset="0"/>
                <a:cs typeface="Calibri" panose="020F0502020204030204" pitchFamily="34" charset="0"/>
              </a:rPr>
              <a:t>Attendees will learn:</a:t>
            </a:r>
          </a:p>
          <a:p>
            <a:pPr marL="0" indent="0">
              <a:buNone/>
            </a:pPr>
            <a:endParaRPr lang="en-US" sz="2800" dirty="0">
              <a:latin typeface="Calibri" panose="020F0502020204030204" pitchFamily="34" charset="0"/>
              <a:cs typeface="Calibri" panose="020F0502020204030204" pitchFamily="34" charset="0"/>
            </a:endParaRPr>
          </a:p>
          <a:p>
            <a:pPr lvl="1"/>
            <a:r>
              <a:rPr lang="en-US" sz="3200" dirty="0">
                <a:latin typeface="Calibri" panose="020F0502020204030204" pitchFamily="34" charset="0"/>
                <a:cs typeface="Calibri" panose="020F0502020204030204" pitchFamily="34" charset="0"/>
              </a:rPr>
              <a:t>About the HMIS Data Standards for FY2026</a:t>
            </a:r>
          </a:p>
          <a:p>
            <a:pPr lvl="1"/>
            <a:r>
              <a:rPr lang="en-US" sz="3200" dirty="0">
                <a:ea typeface="+mn-lt"/>
                <a:cs typeface="+mn-lt"/>
              </a:rPr>
              <a:t>Confidentiality, Privacy and Security Training</a:t>
            </a:r>
            <a:r>
              <a:rPr lang="en-US" sz="3200" dirty="0"/>
              <a:t> </a:t>
            </a:r>
            <a:endParaRPr lang="en-US" sz="3200" dirty="0">
              <a:latin typeface="Calibri" panose="020F0502020204030204" pitchFamily="34" charset="0"/>
              <a:cs typeface="Calibri" panose="020F0502020204030204" pitchFamily="34" charset="0"/>
            </a:endParaRPr>
          </a:p>
          <a:p>
            <a:pPr lvl="1"/>
            <a:r>
              <a:rPr lang="en-US" sz="3200" dirty="0">
                <a:latin typeface="Calibri" panose="020F0502020204030204" pitchFamily="34" charset="0"/>
                <a:cs typeface="Calibri" panose="020F0502020204030204" pitchFamily="34" charset="0"/>
              </a:rPr>
              <a:t>How to Navigate the VESTA HMIS system</a:t>
            </a:r>
          </a:p>
          <a:p>
            <a:pPr lvl="2"/>
            <a:r>
              <a:rPr lang="en-US" sz="2800" dirty="0">
                <a:latin typeface="Calibri" panose="020F0502020204030204" pitchFamily="34" charset="0"/>
                <a:cs typeface="Calibri" panose="020F0502020204030204" pitchFamily="34" charset="0"/>
              </a:rPr>
              <a:t>Record a client entry, update, annual assessment, and exit from a project</a:t>
            </a:r>
          </a:p>
          <a:p>
            <a:pPr lvl="2"/>
            <a:r>
              <a:rPr lang="en-US" sz="2800" dirty="0">
                <a:latin typeface="Calibri" panose="020F0502020204030204" pitchFamily="34" charset="0"/>
                <a:cs typeface="Calibri" panose="020F0502020204030204" pitchFamily="34" charset="0"/>
              </a:rPr>
              <a:t>Run basic reports</a:t>
            </a:r>
          </a:p>
          <a:p>
            <a:pPr lvl="2"/>
            <a:r>
              <a:rPr lang="en-US" sz="2800" dirty="0">
                <a:latin typeface="Calibri" panose="020F0502020204030204" pitchFamily="34" charset="0"/>
                <a:cs typeface="Calibri" panose="020F0502020204030204" pitchFamily="34" charset="0"/>
              </a:rPr>
              <a:t>Troubleshoot common issues that can cause problems for reporting, if time</a:t>
            </a:r>
          </a:p>
          <a:p>
            <a:endParaRPr lang="en-US" sz="280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879CE215-4ED0-49C7-BB0C-34FAAA984145}"/>
              </a:ext>
            </a:extLst>
          </p:cNvPr>
          <p:cNvSpPr>
            <a:spLocks noGrp="1"/>
          </p:cNvSpPr>
          <p:nvPr>
            <p:ph type="sldNum" sz="quarter" idx="12"/>
          </p:nvPr>
        </p:nvSpPr>
        <p:spPr/>
        <p:txBody>
          <a:bodyPr/>
          <a:lstStyle/>
          <a:p>
            <a:fld id="{498AECB6-989C-443D-BA29-FB3DBF5C49AF}" type="slidenum">
              <a:rPr lang="en-US" smtClean="0"/>
              <a:t>5</a:t>
            </a:fld>
            <a:endParaRPr lang="en-US"/>
          </a:p>
        </p:txBody>
      </p:sp>
    </p:spTree>
    <p:extLst>
      <p:ext uri="{BB962C8B-B14F-4D97-AF65-F5344CB8AC3E}">
        <p14:creationId xmlns:p14="http://schemas.microsoft.com/office/powerpoint/2010/main" val="1783894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E706D-32BE-4FB3-8133-87C55D0032FA}"/>
              </a:ext>
            </a:extLst>
          </p:cNvPr>
          <p:cNvSpPr>
            <a:spLocks noGrp="1"/>
          </p:cNvSpPr>
          <p:nvPr>
            <p:ph type="title"/>
          </p:nvPr>
        </p:nvSpPr>
        <p:spPr>
          <a:xfrm>
            <a:off x="838200" y="365125"/>
            <a:ext cx="10515600" cy="1168111"/>
          </a:xfrm>
        </p:spPr>
        <p:txBody>
          <a:bodyPr/>
          <a:lstStyle/>
          <a:p>
            <a:r>
              <a:rPr lang="en-US" b="1"/>
              <a:t>Agenda</a:t>
            </a:r>
          </a:p>
        </p:txBody>
      </p:sp>
      <p:sp>
        <p:nvSpPr>
          <p:cNvPr id="3" name="Content Placeholder 2">
            <a:extLst>
              <a:ext uri="{FF2B5EF4-FFF2-40B4-BE49-F238E27FC236}">
                <a16:creationId xmlns:a16="http://schemas.microsoft.com/office/drawing/2014/main" id="{7C11FB5B-79E3-4209-86BF-371B732222B7}"/>
              </a:ext>
            </a:extLst>
          </p:cNvPr>
          <p:cNvSpPr>
            <a:spLocks noGrp="1"/>
          </p:cNvSpPr>
          <p:nvPr>
            <p:ph idx="1"/>
          </p:nvPr>
        </p:nvSpPr>
        <p:spPr>
          <a:xfrm>
            <a:off x="1171372" y="1639425"/>
            <a:ext cx="9220403" cy="4399425"/>
          </a:xfrm>
        </p:spPr>
        <p:txBody>
          <a:bodyPr vert="horz" lIns="91440" tIns="45720" rIns="91440" bIns="45720" rtlCol="0" anchor="t">
            <a:normAutofit fontScale="92500" lnSpcReduction="20000"/>
          </a:bodyPr>
          <a:lstStyle/>
          <a:p>
            <a:pPr marL="0" indent="0">
              <a:buNone/>
            </a:pPr>
            <a:r>
              <a:rPr lang="en-US" b="1" dirty="0"/>
              <a:t>Overview</a:t>
            </a:r>
          </a:p>
          <a:p>
            <a:pPr marL="228600" lvl="1" indent="0">
              <a:buNone/>
            </a:pPr>
            <a:r>
              <a:rPr lang="en-US" dirty="0"/>
              <a:t>•  The FY2026 HMIS Data Standards</a:t>
            </a:r>
          </a:p>
          <a:p>
            <a:pPr marL="228600" lvl="1" indent="0">
              <a:buNone/>
            </a:pPr>
            <a:r>
              <a:rPr lang="en-US" dirty="0">
                <a:ea typeface="+mn-lt"/>
                <a:cs typeface="+mn-lt"/>
              </a:rPr>
              <a:t>•  Confidentiality, Privacy and Security Training</a:t>
            </a:r>
            <a:r>
              <a:rPr lang="en-US" dirty="0"/>
              <a:t>  </a:t>
            </a:r>
          </a:p>
          <a:p>
            <a:pPr marL="228600" lvl="1" indent="0">
              <a:buNone/>
            </a:pPr>
            <a:r>
              <a:rPr lang="en-US" dirty="0"/>
              <a:t>•  Expectations for all users - Data Quality &amp; Data timeliness</a:t>
            </a:r>
            <a:endParaRPr lang="en-US" dirty="0">
              <a:cs typeface="Calibri"/>
            </a:endParaRPr>
          </a:p>
          <a:p>
            <a:pPr marL="228600" lvl="1" indent="0">
              <a:buNone/>
            </a:pPr>
            <a:r>
              <a:rPr lang="en-US" dirty="0"/>
              <a:t>•  Support System overview and who to contact for help</a:t>
            </a:r>
          </a:p>
          <a:p>
            <a:pPr marL="228600" lvl="1" indent="0">
              <a:buNone/>
            </a:pPr>
            <a:endParaRPr lang="en-US" dirty="0"/>
          </a:p>
          <a:p>
            <a:pPr marL="228600" lvl="1" indent="0">
              <a:buNone/>
            </a:pPr>
            <a:endParaRPr lang="en-US" dirty="0"/>
          </a:p>
          <a:p>
            <a:pPr marL="0">
              <a:buNone/>
            </a:pPr>
            <a:r>
              <a:rPr lang="en-US" b="1" dirty="0"/>
              <a:t>VESTA Live Demonstration</a:t>
            </a:r>
          </a:p>
          <a:p>
            <a:pPr marL="228600" lvl="1" indent="0">
              <a:buNone/>
            </a:pPr>
            <a:r>
              <a:rPr lang="en-US" dirty="0"/>
              <a:t>•  Data collection overview for your project type(s)</a:t>
            </a:r>
          </a:p>
          <a:p>
            <a:pPr marL="228600" lvl="1" indent="0">
              <a:buNone/>
            </a:pPr>
            <a:r>
              <a:rPr lang="en-US" dirty="0"/>
              <a:t>•  Dashboard, client entry</a:t>
            </a:r>
          </a:p>
          <a:p>
            <a:pPr marL="228600" lvl="1" indent="0">
              <a:buNone/>
            </a:pPr>
            <a:r>
              <a:rPr lang="en-US" dirty="0"/>
              <a:t>•  HUD data collection including Disability, Cash/non-cash, Health Insurance </a:t>
            </a:r>
          </a:p>
          <a:p>
            <a:pPr marL="228600" lvl="1" indent="0">
              <a:buNone/>
            </a:pPr>
            <a:r>
              <a:rPr lang="en-US" dirty="0"/>
              <a:t>•  Updates and Annual Assessment</a:t>
            </a:r>
          </a:p>
          <a:p>
            <a:pPr marL="228600" lvl="1" indent="0">
              <a:buNone/>
            </a:pPr>
            <a:r>
              <a:rPr lang="en-US" dirty="0"/>
              <a:t>•  Report basics</a:t>
            </a:r>
          </a:p>
          <a:p>
            <a:pPr marL="228600" lvl="1" indent="0">
              <a:buNone/>
            </a:pPr>
            <a:endParaRPr lang="en-US" dirty="0"/>
          </a:p>
          <a:p>
            <a:pPr marL="228600" lvl="1" indent="0">
              <a:buNone/>
            </a:pPr>
            <a:endParaRPr lang="en-US" dirty="0"/>
          </a:p>
          <a:p>
            <a:endParaRPr lang="en-US" dirty="0"/>
          </a:p>
        </p:txBody>
      </p:sp>
      <p:sp>
        <p:nvSpPr>
          <p:cNvPr id="4" name="Slide Number Placeholder 3">
            <a:extLst>
              <a:ext uri="{FF2B5EF4-FFF2-40B4-BE49-F238E27FC236}">
                <a16:creationId xmlns:a16="http://schemas.microsoft.com/office/drawing/2014/main" id="{9493943A-8D15-4093-B300-81647B31D59C}"/>
              </a:ext>
            </a:extLst>
          </p:cNvPr>
          <p:cNvSpPr>
            <a:spLocks noGrp="1"/>
          </p:cNvSpPr>
          <p:nvPr>
            <p:ph type="sldNum" sz="quarter" idx="12"/>
          </p:nvPr>
        </p:nvSpPr>
        <p:spPr/>
        <p:txBody>
          <a:bodyPr/>
          <a:lstStyle/>
          <a:p>
            <a:fld id="{498AECB6-989C-443D-BA29-FB3DBF5C49AF}" type="slidenum">
              <a:rPr lang="en-US" smtClean="0"/>
              <a:t>6</a:t>
            </a:fld>
            <a:endParaRPr lang="en-US"/>
          </a:p>
        </p:txBody>
      </p:sp>
    </p:spTree>
    <p:extLst>
      <p:ext uri="{BB962C8B-B14F-4D97-AF65-F5344CB8AC3E}">
        <p14:creationId xmlns:p14="http://schemas.microsoft.com/office/powerpoint/2010/main" val="275221045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D9904-4D5B-4E2E-9295-52386717F39D}"/>
              </a:ext>
            </a:extLst>
          </p:cNvPr>
          <p:cNvSpPr>
            <a:spLocks noGrp="1"/>
          </p:cNvSpPr>
          <p:nvPr>
            <p:ph type="title"/>
          </p:nvPr>
        </p:nvSpPr>
        <p:spPr/>
        <p:txBody>
          <a:bodyPr>
            <a:normAutofit/>
          </a:bodyPr>
          <a:lstStyle/>
          <a:p>
            <a:r>
              <a:rPr lang="en-US" sz="4000" b="1" dirty="0"/>
              <a:t>FY2026 HMIS Data Standards and Manuals</a:t>
            </a:r>
            <a:endParaRPr lang="en-US" sz="4000" dirty="0"/>
          </a:p>
        </p:txBody>
      </p:sp>
      <p:sp>
        <p:nvSpPr>
          <p:cNvPr id="3" name="Content Placeholder 2">
            <a:extLst>
              <a:ext uri="{FF2B5EF4-FFF2-40B4-BE49-F238E27FC236}">
                <a16:creationId xmlns:a16="http://schemas.microsoft.com/office/drawing/2014/main" id="{09907427-BFB7-437D-BF76-9B08C038B1D6}"/>
              </a:ext>
            </a:extLst>
          </p:cNvPr>
          <p:cNvSpPr>
            <a:spLocks noGrp="1"/>
          </p:cNvSpPr>
          <p:nvPr>
            <p:ph idx="1"/>
          </p:nvPr>
        </p:nvSpPr>
        <p:spPr>
          <a:xfrm>
            <a:off x="1162627" y="2005090"/>
            <a:ext cx="9866745" cy="3815862"/>
          </a:xfrm>
        </p:spPr>
        <p:txBody>
          <a:bodyPr>
            <a:normAutofit lnSpcReduction="10000"/>
          </a:bodyPr>
          <a:lstStyle/>
          <a:p>
            <a:endParaRPr lang="en-US" dirty="0"/>
          </a:p>
          <a:p>
            <a:r>
              <a:rPr lang="en-US" dirty="0"/>
              <a:t>FY2026 HMIS Data Standards</a:t>
            </a:r>
          </a:p>
          <a:p>
            <a:endParaRPr lang="en-US" dirty="0"/>
          </a:p>
          <a:p>
            <a:r>
              <a:rPr lang="en-US" dirty="0"/>
              <a:t>HMIS Federal Partner Program Manuals</a:t>
            </a:r>
          </a:p>
          <a:p>
            <a:pPr marL="0" indent="0">
              <a:buNone/>
            </a:pPr>
            <a:endParaRPr lang="en-US" dirty="0"/>
          </a:p>
          <a:p>
            <a:r>
              <a:rPr lang="en-US" dirty="0"/>
              <a:t>HMIS Data Collection Transition to FY2026</a:t>
            </a:r>
          </a:p>
          <a:p>
            <a:pPr marL="0" indent="0">
              <a:buNone/>
            </a:pPr>
            <a:endParaRPr lang="en-US" dirty="0"/>
          </a:p>
          <a:p>
            <a:r>
              <a:rPr lang="en-US" dirty="0">
                <a:hlinkClick r:id="rId3"/>
              </a:rPr>
              <a:t>HMIS Data Standards - HUD Exchange</a:t>
            </a:r>
            <a:endParaRPr lang="en-US" dirty="0"/>
          </a:p>
        </p:txBody>
      </p:sp>
      <p:sp>
        <p:nvSpPr>
          <p:cNvPr id="5" name="TextBox 4">
            <a:extLst>
              <a:ext uri="{FF2B5EF4-FFF2-40B4-BE49-F238E27FC236}">
                <a16:creationId xmlns:a16="http://schemas.microsoft.com/office/drawing/2014/main" id="{56733A15-C711-4E1F-8F2F-1870E5712B36}"/>
              </a:ext>
            </a:extLst>
          </p:cNvPr>
          <p:cNvSpPr txBox="1"/>
          <p:nvPr/>
        </p:nvSpPr>
        <p:spPr>
          <a:xfrm>
            <a:off x="3918223" y="1604980"/>
            <a:ext cx="3815620" cy="400110"/>
          </a:xfrm>
          <a:prstGeom prst="rect">
            <a:avLst/>
          </a:prstGeom>
          <a:noFill/>
        </p:spPr>
        <p:txBody>
          <a:bodyPr wrap="square">
            <a:spAutoFit/>
          </a:bodyPr>
          <a:lstStyle/>
          <a:p>
            <a:r>
              <a:rPr lang="en-US" sz="2000" b="1" dirty="0">
                <a:solidFill>
                  <a:schemeClr val="accent1"/>
                </a:solidFill>
              </a:rPr>
              <a:t>HUD Go Live October 1, 2025</a:t>
            </a:r>
          </a:p>
        </p:txBody>
      </p:sp>
      <p:sp>
        <p:nvSpPr>
          <p:cNvPr id="6" name="Slide Number Placeholder 5">
            <a:extLst>
              <a:ext uri="{FF2B5EF4-FFF2-40B4-BE49-F238E27FC236}">
                <a16:creationId xmlns:a16="http://schemas.microsoft.com/office/drawing/2014/main" id="{DC357C7D-004C-4355-AF09-5241A8121EDC}"/>
              </a:ext>
            </a:extLst>
          </p:cNvPr>
          <p:cNvSpPr>
            <a:spLocks noGrp="1"/>
          </p:cNvSpPr>
          <p:nvPr>
            <p:ph type="sldNum" sz="quarter" idx="12"/>
          </p:nvPr>
        </p:nvSpPr>
        <p:spPr/>
        <p:txBody>
          <a:bodyPr/>
          <a:lstStyle/>
          <a:p>
            <a:fld id="{498AECB6-989C-443D-BA29-FB3DBF5C49AF}" type="slidenum">
              <a:rPr lang="en-US" smtClean="0"/>
              <a:t>7</a:t>
            </a:fld>
            <a:endParaRPr lang="en-US"/>
          </a:p>
        </p:txBody>
      </p:sp>
    </p:spTree>
    <p:extLst>
      <p:ext uri="{BB962C8B-B14F-4D97-AF65-F5344CB8AC3E}">
        <p14:creationId xmlns:p14="http://schemas.microsoft.com/office/powerpoint/2010/main" val="150018324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D9904-4D5B-4E2E-9295-52386717F39D}"/>
              </a:ext>
            </a:extLst>
          </p:cNvPr>
          <p:cNvSpPr>
            <a:spLocks noGrp="1"/>
          </p:cNvSpPr>
          <p:nvPr>
            <p:ph type="title"/>
          </p:nvPr>
        </p:nvSpPr>
        <p:spPr/>
        <p:txBody>
          <a:bodyPr/>
          <a:lstStyle/>
          <a:p>
            <a:r>
              <a:rPr lang="en-US" b="1" dirty="0"/>
              <a:t>FY2026 HMIS Data Standards – Name </a:t>
            </a:r>
            <a:endParaRPr lang="en-US" dirty="0"/>
          </a:p>
        </p:txBody>
      </p:sp>
      <p:sp>
        <p:nvSpPr>
          <p:cNvPr id="4" name="Content Placeholder 3">
            <a:extLst>
              <a:ext uri="{FF2B5EF4-FFF2-40B4-BE49-F238E27FC236}">
                <a16:creationId xmlns:a16="http://schemas.microsoft.com/office/drawing/2014/main" id="{342BCE0F-F420-3E41-6290-FC527C637080}"/>
              </a:ext>
            </a:extLst>
          </p:cNvPr>
          <p:cNvSpPr>
            <a:spLocks noGrp="1"/>
          </p:cNvSpPr>
          <p:nvPr>
            <p:ph idx="1"/>
          </p:nvPr>
        </p:nvSpPr>
        <p:spPr/>
        <p:txBody>
          <a:bodyPr>
            <a:normAutofit fontScale="92500" lnSpcReduction="10000"/>
          </a:bodyPr>
          <a:lstStyle/>
          <a:p>
            <a:r>
              <a:rPr lang="en-US" b="1" dirty="0"/>
              <a:t>3.01 Name </a:t>
            </a:r>
            <a:r>
              <a:rPr lang="en-US" dirty="0"/>
              <a:t>- Client may provide preferred name, “Legal name” not required unless required by the funder (e.g., VA)</a:t>
            </a:r>
          </a:p>
          <a:p>
            <a:pPr lvl="1"/>
            <a:r>
              <a:rPr lang="en-US" dirty="0"/>
              <a:t>Use a client's full and accurate name whenever possible</a:t>
            </a:r>
          </a:p>
          <a:p>
            <a:pPr lvl="1"/>
            <a:r>
              <a:rPr lang="en-US" dirty="0"/>
              <a:t>If client doesn’t associate with their legal name, HMIS should reflect the name the client identifies with</a:t>
            </a:r>
          </a:p>
          <a:p>
            <a:pPr lvl="1"/>
            <a:r>
              <a:rPr lang="en-US" dirty="0"/>
              <a:t>HMIS records are not expected to include “dead names” or otherwise unused legal names</a:t>
            </a:r>
          </a:p>
          <a:p>
            <a:pPr lvl="1"/>
            <a:r>
              <a:rPr lang="en-US" dirty="0"/>
              <a:t>Rationale - To support the unique identification of each person served</a:t>
            </a:r>
          </a:p>
          <a:p>
            <a:pPr marL="0" indent="0">
              <a:buNone/>
            </a:pPr>
            <a:endParaRPr lang="en-US" dirty="0"/>
          </a:p>
          <a:p>
            <a:r>
              <a:rPr lang="en-US" dirty="0"/>
              <a:t>The full first name should be used (e.g., James vs. Jim) and the last name should be recorded as the individual has it recorded on their official legal documents (driver’s license, social security card, etc.).</a:t>
            </a:r>
          </a:p>
          <a:p>
            <a:endParaRPr lang="en-US" dirty="0"/>
          </a:p>
          <a:p>
            <a:endParaRPr lang="en-US" dirty="0"/>
          </a:p>
          <a:p>
            <a:endParaRPr lang="en-US" dirty="0"/>
          </a:p>
        </p:txBody>
      </p:sp>
      <p:sp>
        <p:nvSpPr>
          <p:cNvPr id="9" name="Slide Number Placeholder 8">
            <a:extLst>
              <a:ext uri="{FF2B5EF4-FFF2-40B4-BE49-F238E27FC236}">
                <a16:creationId xmlns:a16="http://schemas.microsoft.com/office/drawing/2014/main" id="{3A1F554C-6E65-49C5-9BC5-DDF98BEC8FE9}"/>
              </a:ext>
            </a:extLst>
          </p:cNvPr>
          <p:cNvSpPr>
            <a:spLocks noGrp="1"/>
          </p:cNvSpPr>
          <p:nvPr>
            <p:ph type="sldNum" sz="quarter" idx="12"/>
          </p:nvPr>
        </p:nvSpPr>
        <p:spPr/>
        <p:txBody>
          <a:bodyPr/>
          <a:lstStyle/>
          <a:p>
            <a:fld id="{498AECB6-989C-443D-BA29-FB3DBF5C49AF}" type="slidenum">
              <a:rPr lang="en-US" smtClean="0"/>
              <a:t>8</a:t>
            </a:fld>
            <a:endParaRPr lang="en-US"/>
          </a:p>
        </p:txBody>
      </p:sp>
    </p:spTree>
    <p:extLst>
      <p:ext uri="{BB962C8B-B14F-4D97-AF65-F5344CB8AC3E}">
        <p14:creationId xmlns:p14="http://schemas.microsoft.com/office/powerpoint/2010/main" val="2409241567"/>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D9904-4D5B-4E2E-9295-52386717F39D}"/>
              </a:ext>
            </a:extLst>
          </p:cNvPr>
          <p:cNvSpPr>
            <a:spLocks noGrp="1"/>
          </p:cNvSpPr>
          <p:nvPr>
            <p:ph type="title"/>
          </p:nvPr>
        </p:nvSpPr>
        <p:spPr/>
        <p:txBody>
          <a:bodyPr>
            <a:normAutofit/>
          </a:bodyPr>
          <a:lstStyle/>
          <a:p>
            <a:r>
              <a:rPr lang="en-US" sz="4000" b="1" dirty="0"/>
              <a:t>FY2026 HMIS Data Standards – Social Security Number</a:t>
            </a:r>
            <a:endParaRPr lang="en-US" sz="4000" dirty="0"/>
          </a:p>
        </p:txBody>
      </p:sp>
      <p:sp>
        <p:nvSpPr>
          <p:cNvPr id="9" name="Content Placeholder 8">
            <a:extLst>
              <a:ext uri="{FF2B5EF4-FFF2-40B4-BE49-F238E27FC236}">
                <a16:creationId xmlns:a16="http://schemas.microsoft.com/office/drawing/2014/main" id="{BBE34D26-85C5-9DD2-AE0A-1A5E0D7AE11A}"/>
              </a:ext>
            </a:extLst>
          </p:cNvPr>
          <p:cNvSpPr>
            <a:spLocks noGrp="1"/>
          </p:cNvSpPr>
          <p:nvPr>
            <p:ph idx="1"/>
          </p:nvPr>
        </p:nvSpPr>
        <p:spPr/>
        <p:txBody>
          <a:bodyPr>
            <a:normAutofit fontScale="92500" lnSpcReduction="10000"/>
          </a:bodyPr>
          <a:lstStyle/>
          <a:p>
            <a:pPr>
              <a:lnSpc>
                <a:spcPct val="100000"/>
              </a:lnSpc>
            </a:pPr>
            <a:r>
              <a:rPr lang="en-US" b="1" dirty="0"/>
              <a:t>3.02 Social Security Number </a:t>
            </a:r>
            <a:r>
              <a:rPr lang="en-US" dirty="0"/>
              <a:t>- HUD CoC and ESG, and SAMHSA PATH</a:t>
            </a:r>
          </a:p>
          <a:p>
            <a:pPr marL="0" indent="0">
              <a:lnSpc>
                <a:spcPct val="100000"/>
              </a:lnSpc>
              <a:buNone/>
            </a:pPr>
            <a:r>
              <a:rPr lang="en-US" dirty="0"/>
              <a:t>Programs require only last four digits of SSN to be required, though are not prohibited from collecting all nine digits</a:t>
            </a:r>
          </a:p>
          <a:p>
            <a:pPr lvl="1">
              <a:lnSpc>
                <a:spcPct val="100000"/>
              </a:lnSpc>
            </a:pPr>
            <a:r>
              <a:rPr lang="en-US" dirty="0"/>
              <a:t>Collect nine-digit SSN when possible</a:t>
            </a:r>
          </a:p>
          <a:p>
            <a:pPr lvl="1"/>
            <a:r>
              <a:rPr lang="en-US" dirty="0"/>
              <a:t>CoC and ESG-funded projects not penalized for only collecting the last four digits of the SSN</a:t>
            </a:r>
          </a:p>
          <a:p>
            <a:r>
              <a:rPr lang="en-US" dirty="0"/>
              <a:t>Any Veteran applying for services from VA funded program, i.e., SSVF must provide an SSN to receive services</a:t>
            </a:r>
          </a:p>
          <a:p>
            <a:r>
              <a:rPr lang="en-US" dirty="0"/>
              <a:t>Any Veteran who declines to provide an SSN is not eligible for VA funded assistance</a:t>
            </a:r>
          </a:p>
          <a:p>
            <a:r>
              <a:rPr lang="en-US" dirty="0"/>
              <a:t>Rationale - To support the unique identification of each person served</a:t>
            </a:r>
          </a:p>
        </p:txBody>
      </p:sp>
      <p:sp>
        <p:nvSpPr>
          <p:cNvPr id="4" name="Slide Number Placeholder 3">
            <a:extLst>
              <a:ext uri="{FF2B5EF4-FFF2-40B4-BE49-F238E27FC236}">
                <a16:creationId xmlns:a16="http://schemas.microsoft.com/office/drawing/2014/main" id="{954D22B9-0ECE-4857-9920-EF1FC852D983}"/>
              </a:ext>
            </a:extLst>
          </p:cNvPr>
          <p:cNvSpPr>
            <a:spLocks noGrp="1"/>
          </p:cNvSpPr>
          <p:nvPr>
            <p:ph type="sldNum" sz="quarter" idx="12"/>
          </p:nvPr>
        </p:nvSpPr>
        <p:spPr/>
        <p:txBody>
          <a:bodyPr/>
          <a:lstStyle/>
          <a:p>
            <a:fld id="{498AECB6-989C-443D-BA29-FB3DBF5C49AF}" type="slidenum">
              <a:rPr lang="en-US" smtClean="0"/>
              <a:t>9</a:t>
            </a:fld>
            <a:endParaRPr lang="en-US"/>
          </a:p>
        </p:txBody>
      </p:sp>
    </p:spTree>
    <p:extLst>
      <p:ext uri="{BB962C8B-B14F-4D97-AF65-F5344CB8AC3E}">
        <p14:creationId xmlns:p14="http://schemas.microsoft.com/office/powerpoint/2010/main" val="1934433357"/>
      </p:ext>
    </p:extLst>
  </p:cSld>
  <p:clrMapOvr>
    <a:masterClrMapping/>
  </p:clrMapOvr>
  <p:transition spd="slow">
    <p:push dir="u"/>
  </p:transition>
</p:sld>
</file>

<file path=ppt/theme/theme1.xml><?xml version="1.0" encoding="utf-8"?>
<a:theme xmlns:a="http://schemas.openxmlformats.org/drawingml/2006/main" name="Balance of State">
  <a:themeElements>
    <a:clrScheme name="Balance of State">
      <a:dk1>
        <a:sysClr val="windowText" lastClr="000000"/>
      </a:dk1>
      <a:lt1>
        <a:sysClr val="window" lastClr="FFFFFF"/>
      </a:lt1>
      <a:dk2>
        <a:srgbClr val="44546A"/>
      </a:dk2>
      <a:lt2>
        <a:srgbClr val="E7E6E6"/>
      </a:lt2>
      <a:accent1>
        <a:srgbClr val="14558F"/>
      </a:accent1>
      <a:accent2>
        <a:srgbClr val="F6C51B"/>
      </a:accent2>
      <a:accent3>
        <a:srgbClr val="9E9FA4"/>
      </a:accent3>
      <a:accent4>
        <a:srgbClr val="4C9DE6"/>
      </a:accent4>
      <a:accent5>
        <a:srgbClr val="E9A029"/>
      </a:accent5>
      <a:accent6>
        <a:srgbClr val="52956D"/>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DD6F062-4A12-44F6-AAEE-7E9D76FD4E86}" vid="{3DF5878D-1B9E-40AC-8567-7E469FC577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Note xmlns="e77133ba-eec1-4d51-86ef-7b6d23495175" xsi:nil="true"/>
    <EndUserAgreement_x003f_ xmlns="e77133ba-eec1-4d51-86ef-7b6d23495175">false</EndUserAgreement_x003f_>
    <DocumentType xmlns="e77133ba-eec1-4d51-86ef-7b6d23495175" xsi:nil="true"/>
    <SharedWithUsers xmlns="049449a1-970d-4061-91c8-87f7c4621d9d">
      <UserInfo>
        <DisplayName>Curley, Donna (OCD)</DisplayName>
        <AccountId>12</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632492CAC103A49A985C1EA3C99F8E6" ma:contentTypeVersion="14" ma:contentTypeDescription="Create a new document." ma:contentTypeScope="" ma:versionID="78f72352500802e9baa1cb5568ebf708">
  <xsd:schema xmlns:xsd="http://www.w3.org/2001/XMLSchema" xmlns:xs="http://www.w3.org/2001/XMLSchema" xmlns:p="http://schemas.microsoft.com/office/2006/metadata/properties" xmlns:ns2="e77133ba-eec1-4d51-86ef-7b6d23495175" xmlns:ns3="049449a1-970d-4061-91c8-87f7c4621d9d" targetNamespace="http://schemas.microsoft.com/office/2006/metadata/properties" ma:root="true" ma:fieldsID="c75bad819cd80b74dd20cbe30a3fa2dd" ns2:_="" ns3:_="">
    <xsd:import namespace="e77133ba-eec1-4d51-86ef-7b6d23495175"/>
    <xsd:import namespace="049449a1-970d-4061-91c8-87f7c4621d9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DocumentType" minOccurs="0"/>
                <xsd:element ref="ns2:EndUserAgreement_x003f_" minOccurs="0"/>
                <xsd:element ref="ns2:Not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7133ba-eec1-4d51-86ef-7b6d234951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DocumentType" ma:index="17" nillable="true" ma:displayName="Document Type" ma:description="The type of document" ma:format="Dropdown" ma:internalName="DocumentType">
      <xsd:simpleType>
        <xsd:restriction base="dms:Choice">
          <xsd:enumeration value="Plan"/>
          <xsd:enumeration value="Policies and Procedures"/>
          <xsd:enumeration value="Customizable Notice"/>
          <xsd:enumeration value="Notice"/>
          <xsd:enumeration value="Client Consent"/>
          <xsd:enumeration value="Terms and Conditions"/>
          <xsd:enumeration value="Agreement"/>
          <xsd:enumeration value="Form"/>
        </xsd:restriction>
      </xsd:simpleType>
    </xsd:element>
    <xsd:element name="EndUserAgreement_x003f_" ma:index="18" nillable="true" ma:displayName="End User Agreement?" ma:default="0" ma:format="Dropdown" ma:internalName="EndUserAgreement_x003f_">
      <xsd:simpleType>
        <xsd:restriction base="dms:Boolean"/>
      </xsd:simpleType>
    </xsd:element>
    <xsd:element name="Note" ma:index="19" nillable="true" ma:displayName="Note" ma:format="Dropdown" ma:internalName="Note">
      <xsd:simpleType>
        <xsd:restriction base="dms:Text">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49449a1-970d-4061-91c8-87f7c4621d9d"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205B739-6F9E-49B5-8DA8-F240895FDC29}">
  <ds:schemaRefs>
    <ds:schemaRef ds:uri="http://schemas.microsoft.com/office/2006/documentManagement/types"/>
    <ds:schemaRef ds:uri="http://purl.org/dc/dcmitype/"/>
    <ds:schemaRef ds:uri="http://purl.org/dc/terms/"/>
    <ds:schemaRef ds:uri="http://schemas.microsoft.com/office/infopath/2007/PartnerControls"/>
    <ds:schemaRef ds:uri="http://schemas.openxmlformats.org/package/2006/metadata/core-properties"/>
    <ds:schemaRef ds:uri="http://www.w3.org/XML/1998/namespace"/>
    <ds:schemaRef ds:uri="049449a1-970d-4061-91c8-87f7c4621d9d"/>
    <ds:schemaRef ds:uri="e77133ba-eec1-4d51-86ef-7b6d23495175"/>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F097653B-CA3E-4C73-8EDF-871F10DA2B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7133ba-eec1-4d51-86ef-7b6d23495175"/>
    <ds:schemaRef ds:uri="049449a1-970d-4061-91c8-87f7c4621d9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CAD00D6-01DD-4481-A451-DD58BC5B6955}">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BOS PPT template</Template>
  <TotalTime>78249</TotalTime>
  <Words>1933</Words>
  <Application>Microsoft Office PowerPoint</Application>
  <PresentationFormat>Widescreen</PresentationFormat>
  <Paragraphs>210</Paragraphs>
  <Slides>24</Slides>
  <Notes>13</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Lato</vt:lpstr>
      <vt:lpstr>Roboto</vt:lpstr>
      <vt:lpstr>Balance of State</vt:lpstr>
      <vt:lpstr>Welcome to  VESTA User Training</vt:lpstr>
      <vt:lpstr>Introductions</vt:lpstr>
      <vt:lpstr>Housekeeping </vt:lpstr>
      <vt:lpstr>Housekeeping - continued </vt:lpstr>
      <vt:lpstr>Training Objectives</vt:lpstr>
      <vt:lpstr>Agenda</vt:lpstr>
      <vt:lpstr>FY2026 HMIS Data Standards and Manuals</vt:lpstr>
      <vt:lpstr>FY2026 HMIS Data Standards – Name </vt:lpstr>
      <vt:lpstr>FY2026 HMIS Data Standards – Social Security Number</vt:lpstr>
      <vt:lpstr>FY2026 HMIS Data Standards – Race &amp; Ethnicity</vt:lpstr>
      <vt:lpstr>BoS CoC HMIS Data Element – Gender</vt:lpstr>
      <vt:lpstr>BoS CoC HMIS Data Element – Translation Assistance Needed</vt:lpstr>
      <vt:lpstr>BoS CoC HMIS Data Element – Sexual Orientation</vt:lpstr>
      <vt:lpstr>Coordinated Entry</vt:lpstr>
      <vt:lpstr>Coordinated Entry</vt:lpstr>
      <vt:lpstr>Support – How to get HMIS help</vt:lpstr>
      <vt:lpstr>Massachusetts Balance of State CoC</vt:lpstr>
      <vt:lpstr>PowerPoint Presentation</vt:lpstr>
      <vt:lpstr>Next up</vt:lpstr>
      <vt:lpstr>Break Time!</vt:lpstr>
      <vt:lpstr>Welcome to VESTA</vt:lpstr>
      <vt:lpstr>VESTA Login Screen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Curley, Donna (OCD)</dc:creator>
  <cp:lastModifiedBy>Curley, Donna (EOHLC)</cp:lastModifiedBy>
  <cp:revision>69</cp:revision>
  <cp:lastPrinted>2020-08-18T18:01:16Z</cp:lastPrinted>
  <dcterms:created xsi:type="dcterms:W3CDTF">2020-08-18T13:11:35Z</dcterms:created>
  <dcterms:modified xsi:type="dcterms:W3CDTF">2025-11-14T16:36:10Z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0x0101001632492CAC103A49A985C1EA3C99F8E6</vt:lpwstr>
  </property>
</Properties>
</file>